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1.xml" ContentType="application/vnd.openxmlformats-officedocument.presentationml.tags+xml"/>
  <Override PartName="/ppt/notesSlides/notesSlide46.xml" ContentType="application/vnd.openxmlformats-officedocument.presentationml.notesSlide+xml"/>
  <Override PartName="/ppt/tags/tag1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3.xml" ContentType="application/vnd.openxmlformats-officedocument.presentationml.tags+xml"/>
  <Override PartName="/ppt/notesSlides/notesSlide51.xml" ContentType="application/vnd.openxmlformats-officedocument.presentationml.notesSlide+xml"/>
  <Override PartName="/ppt/tags/tag1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5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16.xml" ContentType="application/vnd.openxmlformats-officedocument.presentationml.tags+xml"/>
  <Override PartName="/ppt/notesSlides/notesSlide59.xml" ContentType="application/vnd.openxmlformats-officedocument.presentationml.notesSlide+xml"/>
  <Override PartName="/ppt/tags/tag17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8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87" r:id="rId2"/>
    <p:sldId id="259" r:id="rId3"/>
    <p:sldId id="288" r:id="rId4"/>
    <p:sldId id="289" r:id="rId5"/>
    <p:sldId id="285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54" r:id="rId41"/>
    <p:sldId id="324" r:id="rId42"/>
    <p:sldId id="339" r:id="rId43"/>
    <p:sldId id="340" r:id="rId44"/>
    <p:sldId id="334" r:id="rId45"/>
    <p:sldId id="325" r:id="rId46"/>
    <p:sldId id="335" r:id="rId47"/>
    <p:sldId id="336" r:id="rId48"/>
    <p:sldId id="337" r:id="rId49"/>
    <p:sldId id="338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26" r:id="rId63"/>
    <p:sldId id="327" r:id="rId64"/>
    <p:sldId id="286" r:id="rId65"/>
    <p:sldId id="328" r:id="rId66"/>
    <p:sldId id="329" r:id="rId67"/>
    <p:sldId id="330" r:id="rId68"/>
    <p:sldId id="331" r:id="rId69"/>
    <p:sldId id="332" r:id="rId70"/>
    <p:sldId id="333" r:id="rId71"/>
    <p:sldId id="355" r:id="rId72"/>
    <p:sldId id="358" r:id="rId73"/>
    <p:sldId id="356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汝德 杨" initials="汝德" lastIdx="1" clrIdx="0">
    <p:extLst>
      <p:ext uri="{19B8F6BF-5375-455C-9EA6-DF929625EA0E}">
        <p15:presenceInfo xmlns:p15="http://schemas.microsoft.com/office/powerpoint/2012/main" userId="f76269213a5f42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00"/>
    <a:srgbClr val="404040"/>
    <a:srgbClr val="0070C0"/>
    <a:srgbClr val="A0D3D6"/>
    <a:srgbClr val="92D050"/>
    <a:srgbClr val="FFC000"/>
    <a:srgbClr val="FFD966"/>
    <a:srgbClr val="DEEBF7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616" y="68"/>
      </p:cViewPr>
      <p:guideLst>
        <p:guide orient="horz" pos="3906"/>
        <p:guide pos="3840"/>
        <p:guide pos="325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4" Type="http://schemas.openxmlformats.org/officeDocument/2006/relationships/image" Target="../media/image9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4" Type="http://schemas.openxmlformats.org/officeDocument/2006/relationships/image" Target="../media/image103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CF9A-DE6F-41A9-A801-E893C85EFC23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E83CC-0F00-4877-AF8F-88A572890E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3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1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4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1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615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3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598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40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59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0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2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76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38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6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17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14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01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23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343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07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77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82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899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60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4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19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14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80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80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0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5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25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06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51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9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823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81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55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50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77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62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586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40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03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19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02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45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375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52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4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0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884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44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714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407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23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4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61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8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E83CC-0F00-4877-AF8F-88A572890E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1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2A90-8126-470E-840C-EA1E7407E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26B435-677E-4ED7-B695-852032B94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DDE7C-AF8F-405E-869D-DB826E0F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81DBF-AF70-4D5A-A645-F0D6FE53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55B69-A5F5-4B37-9697-66C6AE4C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1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2F8A7-D952-4874-B335-B1058490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BF6C68-8B83-4097-8659-F5C0CC5DE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A661-6C91-4BD4-BD14-572C74CA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F2864-C6CC-4308-8CA6-9E256E1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51C0C-029C-46E5-B358-F8AC0A5E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3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AFC707-E795-4B31-8DA8-B914AFBBA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513C25-9033-4825-B304-2D9CCD29A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64125-1AED-433F-9BB0-1179CD60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C701A-5CF6-4B2B-906F-0DDCB31C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669A1-84AE-4277-9930-04C98D28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6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768D1-CCF2-4A9A-9AF3-D1F87035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DCA4E-4B97-49AC-98B0-BB97C751F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60D4E-FF15-4919-AA14-E148C12D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A3409-46D6-4747-A0B6-8C068A0F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AACF5-DB04-4C73-ADF4-BA7226E9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4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17C90-1860-421E-91F8-38A7DB40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80138E-7D67-4D54-B571-FB6CFBB78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26C30-8A0E-457A-8FE9-B96457E9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D8752-F276-4EE7-8551-26D5788E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379FC-733F-4CC4-9D45-4B8D6231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BD32A-FA49-4B43-96F1-7EB7DEE7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FDD89-3DFC-4479-BCB0-0673F6534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89130B-B56B-407F-B8F1-353EC00E0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6916E-52A5-4633-87E9-09038BCF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2C6CF1-14D0-4DBF-AAE5-E1641BE5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F236A3-237B-451E-A8CA-A6ED1BDB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122BB-B2BB-4C0B-ADDD-4184C16C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E735E-B09B-4342-B22E-ABE559CB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D18B39-30CC-4FAB-942A-3016AC714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15CEA2-E0EA-4B56-B6CA-037C42C80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6ED304-5054-48D0-87D9-5034C3690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F14366-47DF-4D58-9204-40DF885E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3E7371-72CD-4DC7-9E82-67CBC71A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93C9EF-3831-4ED3-A51D-4DB7F5CA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3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CE77-32A7-4F23-BFE2-1A0BE8C1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0AD6AA-7320-42DF-863F-FB5117E4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F9B5D2-7A00-4BC6-AF95-2ECCA95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E48B09-FDA6-4EAD-9BF2-1C929356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3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C83F17-ED1E-4F3E-9296-D7D82763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6BFEB4-591F-497F-BCC9-E73B21D3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C1C891-2309-4980-B37E-836E51BC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8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E9292-4E02-499A-8D20-FCB5B564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95530-8EC9-41B6-B655-B494EA1A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A43880-1C19-47FC-A003-960A851C9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C97C11-F698-4D81-8C06-AE89F066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DE0AD5-4AFF-4E38-9255-F9749CAB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BE394-5E51-43CB-9774-A2489D86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4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DD571-4361-46E7-9A90-737FB03D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99C899-98C9-4074-9BCE-6A9D8A6AA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B8D083-3E17-406F-B39B-F998F3023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F0243-89B1-4844-9D21-250C1C17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8FFE-D4AF-4A74-84E0-47F66CDD147E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4E74DE-38AC-4E45-9F71-2E2FA219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D0D973-B22D-4E20-A94D-3E560AE0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37FF27-5A54-4807-9285-FE0389191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1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465ADC5-9EA3-48E2-9318-9AA2F09477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834893-CAEC-45D3-9894-14320413C268}"/>
              </a:ext>
            </a:extLst>
          </p:cNvPr>
          <p:cNvGrpSpPr/>
          <p:nvPr userDrawn="1"/>
        </p:nvGrpSpPr>
        <p:grpSpPr>
          <a:xfrm>
            <a:off x="108859" y="0"/>
            <a:ext cx="4794532" cy="895808"/>
            <a:chOff x="-8909" y="-43544"/>
            <a:chExt cx="4665555" cy="8958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C10C55-2CF8-4362-81CB-662BA8E6A1EC}"/>
                </a:ext>
              </a:extLst>
            </p:cNvPr>
            <p:cNvSpPr/>
            <p:nvPr userDrawn="1"/>
          </p:nvSpPr>
          <p:spPr>
            <a:xfrm>
              <a:off x="1798013" y="-43544"/>
              <a:ext cx="2858633" cy="895808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408612B-D4AA-4917-8BC9-241078FADD3C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B348B8-C937-49F7-BFF9-081F88978FC3}"/>
              </a:ext>
            </a:extLst>
          </p:cNvPr>
          <p:cNvGrpSpPr/>
          <p:nvPr userDrawn="1"/>
        </p:nvGrpSpPr>
        <p:grpSpPr>
          <a:xfrm>
            <a:off x="1" y="-5098"/>
            <a:ext cx="4794532" cy="908162"/>
            <a:chOff x="-8909" y="-55898"/>
            <a:chExt cx="4665555" cy="908162"/>
          </a:xfrm>
          <a:solidFill>
            <a:srgbClr val="FFC300"/>
          </a:solidFill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0C007CE-8D50-4B01-80FA-E47F304ECF92}"/>
                </a:ext>
              </a:extLst>
            </p:cNvPr>
            <p:cNvSpPr/>
            <p:nvPr userDrawn="1"/>
          </p:nvSpPr>
          <p:spPr>
            <a:xfrm>
              <a:off x="1798013" y="-55898"/>
              <a:ext cx="2858633" cy="908162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8175FB2-83AC-486A-8D33-03C2E4F76ACE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C205DC-BB9E-4202-B21A-33512BE57DCA}"/>
              </a:ext>
            </a:extLst>
          </p:cNvPr>
          <p:cNvGrpSpPr/>
          <p:nvPr userDrawn="1"/>
        </p:nvGrpSpPr>
        <p:grpSpPr>
          <a:xfrm>
            <a:off x="-8909" y="-5098"/>
            <a:ext cx="4665555" cy="857362"/>
            <a:chOff x="-8909" y="-5098"/>
            <a:chExt cx="4665555" cy="85736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B19C251-D672-4414-B0DF-F3FFA9F849D6}"/>
                </a:ext>
              </a:extLst>
            </p:cNvPr>
            <p:cNvSpPr/>
            <p:nvPr userDrawn="1"/>
          </p:nvSpPr>
          <p:spPr>
            <a:xfrm>
              <a:off x="1798013" y="-5098"/>
              <a:ext cx="2858633" cy="857362"/>
            </a:xfrm>
            <a:custGeom>
              <a:avLst/>
              <a:gdLst>
                <a:gd name="connsiteX0" fmla="*/ 0 w 2796721"/>
                <a:gd name="connsiteY0" fmla="*/ 0 h 854980"/>
                <a:gd name="connsiteX1" fmla="*/ 2796721 w 2796721"/>
                <a:gd name="connsiteY1" fmla="*/ 0 h 854980"/>
                <a:gd name="connsiteX2" fmla="*/ 2750990 w 2796721"/>
                <a:gd name="connsiteY2" fmla="*/ 82341 h 854980"/>
                <a:gd name="connsiteX3" fmla="*/ 1727107 w 2796721"/>
                <a:gd name="connsiteY3" fmla="*/ 832792 h 854980"/>
                <a:gd name="connsiteX4" fmla="*/ 1594205 w 2796721"/>
                <a:gd name="connsiteY4" fmla="*/ 854980 h 854980"/>
                <a:gd name="connsiteX5" fmla="*/ 1202515 w 2796721"/>
                <a:gd name="connsiteY5" fmla="*/ 854980 h 854980"/>
                <a:gd name="connsiteX6" fmla="*/ 1069613 w 2796721"/>
                <a:gd name="connsiteY6" fmla="*/ 832792 h 854980"/>
                <a:gd name="connsiteX7" fmla="*/ 45730 w 2796721"/>
                <a:gd name="connsiteY7" fmla="*/ 82341 h 854980"/>
                <a:gd name="connsiteX8" fmla="*/ 0 w 2796721"/>
                <a:gd name="connsiteY8" fmla="*/ 0 h 854980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107642 w 2858633"/>
                <a:gd name="connsiteY7" fmla="*/ 84723 h 857362"/>
                <a:gd name="connsiteX8" fmla="*/ 0 w 2858633"/>
                <a:gd name="connsiteY8" fmla="*/ 0 h 857362"/>
                <a:gd name="connsiteX0" fmla="*/ 0 w 2858633"/>
                <a:gd name="connsiteY0" fmla="*/ 0 h 857362"/>
                <a:gd name="connsiteX1" fmla="*/ 2858633 w 2858633"/>
                <a:gd name="connsiteY1" fmla="*/ 2382 h 857362"/>
                <a:gd name="connsiteX2" fmla="*/ 2812902 w 2858633"/>
                <a:gd name="connsiteY2" fmla="*/ 84723 h 857362"/>
                <a:gd name="connsiteX3" fmla="*/ 1789019 w 2858633"/>
                <a:gd name="connsiteY3" fmla="*/ 835174 h 857362"/>
                <a:gd name="connsiteX4" fmla="*/ 1656117 w 2858633"/>
                <a:gd name="connsiteY4" fmla="*/ 857362 h 857362"/>
                <a:gd name="connsiteX5" fmla="*/ 1264427 w 2858633"/>
                <a:gd name="connsiteY5" fmla="*/ 857362 h 857362"/>
                <a:gd name="connsiteX6" fmla="*/ 1131525 w 2858633"/>
                <a:gd name="connsiteY6" fmla="*/ 835174 h 857362"/>
                <a:gd name="connsiteX7" fmla="*/ 71924 w 2858633"/>
                <a:gd name="connsiteY7" fmla="*/ 106155 h 857362"/>
                <a:gd name="connsiteX8" fmla="*/ 0 w 2858633"/>
                <a:gd name="connsiteY8" fmla="*/ 0 h 8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8633" h="857362">
                  <a:moveTo>
                    <a:pt x="0" y="0"/>
                  </a:moveTo>
                  <a:lnTo>
                    <a:pt x="2858633" y="2382"/>
                  </a:lnTo>
                  <a:lnTo>
                    <a:pt x="2812902" y="84723"/>
                  </a:lnTo>
                  <a:cubicBezTo>
                    <a:pt x="2578389" y="464435"/>
                    <a:pt x="2213772" y="740098"/>
                    <a:pt x="1789019" y="835174"/>
                  </a:cubicBezTo>
                  <a:lnTo>
                    <a:pt x="1656117" y="857362"/>
                  </a:lnTo>
                  <a:lnTo>
                    <a:pt x="1264427" y="857362"/>
                  </a:lnTo>
                  <a:lnTo>
                    <a:pt x="1131525" y="835174"/>
                  </a:lnTo>
                  <a:cubicBezTo>
                    <a:pt x="706772" y="740098"/>
                    <a:pt x="306437" y="485867"/>
                    <a:pt x="71924" y="106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0F66EF2-E4BD-48CD-AA78-82A58B51FAD0}"/>
                </a:ext>
              </a:extLst>
            </p:cNvPr>
            <p:cNvSpPr/>
            <p:nvPr userDrawn="1"/>
          </p:nvSpPr>
          <p:spPr>
            <a:xfrm>
              <a:off x="-8909" y="-2716"/>
              <a:ext cx="3242114" cy="854980"/>
            </a:xfrm>
            <a:custGeom>
              <a:avLst/>
              <a:gdLst>
                <a:gd name="connsiteX0" fmla="*/ 0 w 2779249"/>
                <a:gd name="connsiteY0" fmla="*/ 0 h 854980"/>
                <a:gd name="connsiteX1" fmla="*/ 1576734 w 2779249"/>
                <a:gd name="connsiteY1" fmla="*/ 0 h 854980"/>
                <a:gd name="connsiteX2" fmla="*/ 1622464 w 2779249"/>
                <a:gd name="connsiteY2" fmla="*/ 82341 h 854980"/>
                <a:gd name="connsiteX3" fmla="*/ 2646347 w 2779249"/>
                <a:gd name="connsiteY3" fmla="*/ 832792 h 854980"/>
                <a:gd name="connsiteX4" fmla="*/ 2779249 w 2779249"/>
                <a:gd name="connsiteY4" fmla="*/ 854980 h 854980"/>
                <a:gd name="connsiteX5" fmla="*/ 0 w 2779249"/>
                <a:gd name="connsiteY5" fmla="*/ 854980 h 854980"/>
                <a:gd name="connsiteX6" fmla="*/ 0 w 2779249"/>
                <a:gd name="connsiteY6" fmla="*/ 0 h 85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9249" h="854980">
                  <a:moveTo>
                    <a:pt x="0" y="0"/>
                  </a:moveTo>
                  <a:lnTo>
                    <a:pt x="1576734" y="0"/>
                  </a:lnTo>
                  <a:lnTo>
                    <a:pt x="1622464" y="82341"/>
                  </a:lnTo>
                  <a:cubicBezTo>
                    <a:pt x="1856977" y="462053"/>
                    <a:pt x="2221594" y="737716"/>
                    <a:pt x="2646347" y="832792"/>
                  </a:cubicBezTo>
                  <a:lnTo>
                    <a:pt x="2779249" y="854980"/>
                  </a:lnTo>
                  <a:lnTo>
                    <a:pt x="0" y="85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8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19.bin"/><Relationship Id="rId2" Type="http://schemas.openxmlformats.org/officeDocument/2006/relationships/tags" Target="../tags/tag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2.wmf"/><Relationship Id="rId4" Type="http://schemas.openxmlformats.org/officeDocument/2006/relationships/notesSlide" Target="../notesSlides/notesSlide12.xml"/><Relationship Id="rId9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2.bin"/><Relationship Id="rId2" Type="http://schemas.openxmlformats.org/officeDocument/2006/relationships/tags" Target="../tags/tag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9.bin"/><Relationship Id="rId2" Type="http://schemas.openxmlformats.org/officeDocument/2006/relationships/tags" Target="../tags/tag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4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5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53.bin"/><Relationship Id="rId2" Type="http://schemas.openxmlformats.org/officeDocument/2006/relationships/tags" Target="../tags/tag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68.e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7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5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70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9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66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68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86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74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76.bin"/><Relationship Id="rId2" Type="http://schemas.openxmlformats.org/officeDocument/2006/relationships/tags" Target="../tags/tag1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92.emf"/><Relationship Id="rId4" Type="http://schemas.openxmlformats.org/officeDocument/2006/relationships/notesSlide" Target="../notesSlides/notesSlide46.xml"/><Relationship Id="rId9" Type="http://schemas.openxmlformats.org/officeDocument/2006/relationships/oleObject" Target="../embeddings/oleObject7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79.bin"/><Relationship Id="rId2" Type="http://schemas.openxmlformats.org/officeDocument/2006/relationships/tags" Target="../tags/tag1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98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0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0.e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02.emf"/><Relationship Id="rId4" Type="http://schemas.openxmlformats.org/officeDocument/2006/relationships/notesSlide" Target="../notesSlides/notesSlide51.xml"/><Relationship Id="rId9" Type="http://schemas.openxmlformats.org/officeDocument/2006/relationships/oleObject" Target="../embeddings/oleObject87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9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13.emf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0.emf"/><Relationship Id="rId12" Type="http://schemas.openxmlformats.org/officeDocument/2006/relationships/oleObject" Target="../embeddings/oleObject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12.emf"/><Relationship Id="rId5" Type="http://schemas.openxmlformats.org/officeDocument/2006/relationships/image" Target="../media/image109.emf"/><Relationship Id="rId15" Type="http://schemas.openxmlformats.org/officeDocument/2006/relationships/image" Target="../media/image114.e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11.emf"/><Relationship Id="rId14" Type="http://schemas.openxmlformats.org/officeDocument/2006/relationships/oleObject" Target="../embeddings/oleObject99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10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4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43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42.gif"/><Relationship Id="rId5" Type="http://schemas.openxmlformats.org/officeDocument/2006/relationships/image" Target="../media/image141.gif"/><Relationship Id="rId4" Type="http://schemas.openxmlformats.org/officeDocument/2006/relationships/image" Target="../media/image140.gi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gif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5B0B3E-9417-4138-BDFE-ADC90AB23582}"/>
              </a:ext>
            </a:extLst>
          </p:cNvPr>
          <p:cNvSpPr/>
          <p:nvPr/>
        </p:nvSpPr>
        <p:spPr>
          <a:xfrm>
            <a:off x="-3108" y="0"/>
            <a:ext cx="12195108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B5A1D-E95E-4517-B8B3-FDE6B5FC4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80E367-6FFD-411E-803F-38D9AF7CE223}"/>
              </a:ext>
            </a:extLst>
          </p:cNvPr>
          <p:cNvSpPr/>
          <p:nvPr/>
        </p:nvSpPr>
        <p:spPr>
          <a:xfrm>
            <a:off x="616202" y="-336884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DB8ED6-C2D6-49AA-830D-44D35D3ECB4D}"/>
              </a:ext>
            </a:extLst>
          </p:cNvPr>
          <p:cNvSpPr/>
          <p:nvPr/>
        </p:nvSpPr>
        <p:spPr>
          <a:xfrm>
            <a:off x="2329314" y="1364867"/>
            <a:ext cx="8903367" cy="499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295ECF2-ED42-4153-90D9-C26838E0669A}"/>
              </a:ext>
            </a:extLst>
          </p:cNvPr>
          <p:cNvCxnSpPr>
            <a:cxnSpLocks/>
          </p:cNvCxnSpPr>
          <p:nvPr/>
        </p:nvCxnSpPr>
        <p:spPr>
          <a:xfrm flipH="1">
            <a:off x="13250932" y="2492618"/>
            <a:ext cx="90488" cy="235065"/>
          </a:xfrm>
          <a:prstGeom prst="line">
            <a:avLst/>
          </a:prstGeom>
          <a:ln>
            <a:solidFill>
              <a:srgbClr val="92C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: 空心 25">
            <a:extLst>
              <a:ext uri="{FF2B5EF4-FFF2-40B4-BE49-F238E27FC236}">
                <a16:creationId xmlns:a16="http://schemas.microsoft.com/office/drawing/2014/main" id="{4A8843CC-9F01-465C-82FB-6E6A7EC005A0}"/>
              </a:ext>
            </a:extLst>
          </p:cNvPr>
          <p:cNvSpPr>
            <a:spLocks noChangeAspect="1"/>
          </p:cNvSpPr>
          <p:nvPr/>
        </p:nvSpPr>
        <p:spPr>
          <a:xfrm>
            <a:off x="179004" y="44786"/>
            <a:ext cx="3570400" cy="3570400"/>
          </a:xfrm>
          <a:prstGeom prst="donut">
            <a:avLst>
              <a:gd name="adj" fmla="val 22236"/>
            </a:avLst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图形 20">
            <a:extLst>
              <a:ext uri="{FF2B5EF4-FFF2-40B4-BE49-F238E27FC236}">
                <a16:creationId xmlns:a16="http://schemas.microsoft.com/office/drawing/2014/main" id="{0FAA3462-C24A-4F68-B87F-DC1D332203B9}"/>
              </a:ext>
            </a:extLst>
          </p:cNvPr>
          <p:cNvSpPr/>
          <p:nvPr/>
        </p:nvSpPr>
        <p:spPr>
          <a:xfrm rot="16200000">
            <a:off x="8398411" y="4923300"/>
            <a:ext cx="1006252" cy="961329"/>
          </a:xfrm>
          <a:custGeom>
            <a:avLst/>
            <a:gdLst>
              <a:gd name="connsiteX0" fmla="*/ 996998 w 1006252"/>
              <a:gd name="connsiteY0" fmla="*/ 489986 h 961329"/>
              <a:gd name="connsiteX1" fmla="*/ 9299 w 1006252"/>
              <a:gd name="connsiteY1" fmla="*/ 489986 h 961329"/>
              <a:gd name="connsiteX2" fmla="*/ 0 w 1006252"/>
              <a:gd name="connsiteY2" fmla="*/ 480687 h 961329"/>
              <a:gd name="connsiteX3" fmla="*/ 9299 w 1006252"/>
              <a:gd name="connsiteY3" fmla="*/ 471343 h 961329"/>
              <a:gd name="connsiteX4" fmla="*/ 996953 w 1006252"/>
              <a:gd name="connsiteY4" fmla="*/ 471343 h 961329"/>
              <a:gd name="connsiteX5" fmla="*/ 1006252 w 1006252"/>
              <a:gd name="connsiteY5" fmla="*/ 480687 h 961329"/>
              <a:gd name="connsiteX6" fmla="*/ 996998 w 1006252"/>
              <a:gd name="connsiteY6" fmla="*/ 489986 h 961329"/>
              <a:gd name="connsiteX7" fmla="*/ 987609 w 1006252"/>
              <a:gd name="connsiteY7" fmla="*/ 395736 h 961329"/>
              <a:gd name="connsiteX8" fmla="*/ 18688 w 1006252"/>
              <a:gd name="connsiteY8" fmla="*/ 395736 h 961329"/>
              <a:gd name="connsiteX9" fmla="*/ 9344 w 1006252"/>
              <a:gd name="connsiteY9" fmla="*/ 386392 h 961329"/>
              <a:gd name="connsiteX10" fmla="*/ 18688 w 1006252"/>
              <a:gd name="connsiteY10" fmla="*/ 377047 h 961329"/>
              <a:gd name="connsiteX11" fmla="*/ 987609 w 1006252"/>
              <a:gd name="connsiteY11" fmla="*/ 377047 h 961329"/>
              <a:gd name="connsiteX12" fmla="*/ 996908 w 1006252"/>
              <a:gd name="connsiteY12" fmla="*/ 386392 h 961329"/>
              <a:gd name="connsiteX13" fmla="*/ 987609 w 1006252"/>
              <a:gd name="connsiteY13" fmla="*/ 395736 h 961329"/>
              <a:gd name="connsiteX14" fmla="*/ 958992 w 1006252"/>
              <a:gd name="connsiteY14" fmla="*/ 301485 h 961329"/>
              <a:gd name="connsiteX15" fmla="*/ 47305 w 1006252"/>
              <a:gd name="connsiteY15" fmla="*/ 301485 h 961329"/>
              <a:gd name="connsiteX16" fmla="*/ 38006 w 1006252"/>
              <a:gd name="connsiteY16" fmla="*/ 292141 h 961329"/>
              <a:gd name="connsiteX17" fmla="*/ 47305 w 1006252"/>
              <a:gd name="connsiteY17" fmla="*/ 282797 h 961329"/>
              <a:gd name="connsiteX18" fmla="*/ 959037 w 1006252"/>
              <a:gd name="connsiteY18" fmla="*/ 282797 h 961329"/>
              <a:gd name="connsiteX19" fmla="*/ 968336 w 1006252"/>
              <a:gd name="connsiteY19" fmla="*/ 292141 h 961329"/>
              <a:gd name="connsiteX20" fmla="*/ 958992 w 1006252"/>
              <a:gd name="connsiteY20" fmla="*/ 301485 h 961329"/>
              <a:gd name="connsiteX21" fmla="*/ 906970 w 1006252"/>
              <a:gd name="connsiteY21" fmla="*/ 207190 h 961329"/>
              <a:gd name="connsiteX22" fmla="*/ 99327 w 1006252"/>
              <a:gd name="connsiteY22" fmla="*/ 207190 h 961329"/>
              <a:gd name="connsiteX23" fmla="*/ 90028 w 1006252"/>
              <a:gd name="connsiteY23" fmla="*/ 197845 h 961329"/>
              <a:gd name="connsiteX24" fmla="*/ 99327 w 1006252"/>
              <a:gd name="connsiteY24" fmla="*/ 188501 h 961329"/>
              <a:gd name="connsiteX25" fmla="*/ 906970 w 1006252"/>
              <a:gd name="connsiteY25" fmla="*/ 188501 h 961329"/>
              <a:gd name="connsiteX26" fmla="*/ 916269 w 1006252"/>
              <a:gd name="connsiteY26" fmla="*/ 197845 h 961329"/>
              <a:gd name="connsiteX27" fmla="*/ 906970 w 1006252"/>
              <a:gd name="connsiteY27" fmla="*/ 207190 h 961329"/>
              <a:gd name="connsiteX28" fmla="*/ 820402 w 1006252"/>
              <a:gd name="connsiteY28" fmla="*/ 112939 h 961329"/>
              <a:gd name="connsiteX29" fmla="*/ 185850 w 1006252"/>
              <a:gd name="connsiteY29" fmla="*/ 112939 h 961329"/>
              <a:gd name="connsiteX30" fmla="*/ 176551 w 1006252"/>
              <a:gd name="connsiteY30" fmla="*/ 103595 h 961329"/>
              <a:gd name="connsiteX31" fmla="*/ 185850 w 1006252"/>
              <a:gd name="connsiteY31" fmla="*/ 94251 h 961329"/>
              <a:gd name="connsiteX32" fmla="*/ 820402 w 1006252"/>
              <a:gd name="connsiteY32" fmla="*/ 94251 h 961329"/>
              <a:gd name="connsiteX33" fmla="*/ 829701 w 1006252"/>
              <a:gd name="connsiteY33" fmla="*/ 103595 h 961329"/>
              <a:gd name="connsiteX34" fmla="*/ 820402 w 1006252"/>
              <a:gd name="connsiteY34" fmla="*/ 112939 h 961329"/>
              <a:gd name="connsiteX35" fmla="*/ 647310 w 1006252"/>
              <a:gd name="connsiteY35" fmla="*/ 18688 h 961329"/>
              <a:gd name="connsiteX36" fmla="*/ 358988 w 1006252"/>
              <a:gd name="connsiteY36" fmla="*/ 18688 h 961329"/>
              <a:gd name="connsiteX37" fmla="*/ 349688 w 1006252"/>
              <a:gd name="connsiteY37" fmla="*/ 9344 h 961329"/>
              <a:gd name="connsiteX38" fmla="*/ 358988 w 1006252"/>
              <a:gd name="connsiteY38" fmla="*/ 0 h 961329"/>
              <a:gd name="connsiteX39" fmla="*/ 647265 w 1006252"/>
              <a:gd name="connsiteY39" fmla="*/ 0 h 961329"/>
              <a:gd name="connsiteX40" fmla="*/ 656564 w 1006252"/>
              <a:gd name="connsiteY40" fmla="*/ 9344 h 961329"/>
              <a:gd name="connsiteX41" fmla="*/ 647310 w 1006252"/>
              <a:gd name="connsiteY41" fmla="*/ 18688 h 961329"/>
              <a:gd name="connsiteX42" fmla="*/ 17835 w 1006252"/>
              <a:gd name="connsiteY42" fmla="*/ 565593 h 961329"/>
              <a:gd name="connsiteX43" fmla="*/ 988462 w 1006252"/>
              <a:gd name="connsiteY43" fmla="*/ 565593 h 961329"/>
              <a:gd name="connsiteX44" fmla="*/ 997762 w 1006252"/>
              <a:gd name="connsiteY44" fmla="*/ 574938 h 961329"/>
              <a:gd name="connsiteX45" fmla="*/ 988462 w 1006252"/>
              <a:gd name="connsiteY45" fmla="*/ 584282 h 961329"/>
              <a:gd name="connsiteX46" fmla="*/ 17835 w 1006252"/>
              <a:gd name="connsiteY46" fmla="*/ 584282 h 961329"/>
              <a:gd name="connsiteX47" fmla="*/ 8536 w 1006252"/>
              <a:gd name="connsiteY47" fmla="*/ 574938 h 961329"/>
              <a:gd name="connsiteX48" fmla="*/ 17835 w 1006252"/>
              <a:gd name="connsiteY48" fmla="*/ 565593 h 961329"/>
              <a:gd name="connsiteX49" fmla="*/ 45553 w 1006252"/>
              <a:gd name="connsiteY49" fmla="*/ 659844 h 961329"/>
              <a:gd name="connsiteX50" fmla="*/ 960789 w 1006252"/>
              <a:gd name="connsiteY50" fmla="*/ 659844 h 961329"/>
              <a:gd name="connsiteX51" fmla="*/ 970088 w 1006252"/>
              <a:gd name="connsiteY51" fmla="*/ 669188 h 961329"/>
              <a:gd name="connsiteX52" fmla="*/ 960789 w 1006252"/>
              <a:gd name="connsiteY52" fmla="*/ 678532 h 961329"/>
              <a:gd name="connsiteX53" fmla="*/ 45553 w 1006252"/>
              <a:gd name="connsiteY53" fmla="*/ 678532 h 961329"/>
              <a:gd name="connsiteX54" fmla="*/ 36254 w 1006252"/>
              <a:gd name="connsiteY54" fmla="*/ 669188 h 961329"/>
              <a:gd name="connsiteX55" fmla="*/ 45553 w 1006252"/>
              <a:gd name="connsiteY55" fmla="*/ 659844 h 961329"/>
              <a:gd name="connsiteX56" fmla="*/ 96362 w 1006252"/>
              <a:gd name="connsiteY56" fmla="*/ 754140 h 961329"/>
              <a:gd name="connsiteX57" fmla="*/ 909890 w 1006252"/>
              <a:gd name="connsiteY57" fmla="*/ 754140 h 961329"/>
              <a:gd name="connsiteX58" fmla="*/ 919189 w 1006252"/>
              <a:gd name="connsiteY58" fmla="*/ 763484 h 961329"/>
              <a:gd name="connsiteX59" fmla="*/ 909890 w 1006252"/>
              <a:gd name="connsiteY59" fmla="*/ 772828 h 961329"/>
              <a:gd name="connsiteX60" fmla="*/ 96362 w 1006252"/>
              <a:gd name="connsiteY60" fmla="*/ 772828 h 961329"/>
              <a:gd name="connsiteX61" fmla="*/ 87063 w 1006252"/>
              <a:gd name="connsiteY61" fmla="*/ 763484 h 961329"/>
              <a:gd name="connsiteX62" fmla="*/ 96362 w 1006252"/>
              <a:gd name="connsiteY62" fmla="*/ 754140 h 961329"/>
              <a:gd name="connsiteX63" fmla="*/ 180774 w 1006252"/>
              <a:gd name="connsiteY63" fmla="*/ 848390 h 961329"/>
              <a:gd name="connsiteX64" fmla="*/ 825478 w 1006252"/>
              <a:gd name="connsiteY64" fmla="*/ 848390 h 961329"/>
              <a:gd name="connsiteX65" fmla="*/ 834777 w 1006252"/>
              <a:gd name="connsiteY65" fmla="*/ 857734 h 961329"/>
              <a:gd name="connsiteX66" fmla="*/ 825478 w 1006252"/>
              <a:gd name="connsiteY66" fmla="*/ 867078 h 961329"/>
              <a:gd name="connsiteX67" fmla="*/ 180774 w 1006252"/>
              <a:gd name="connsiteY67" fmla="*/ 867078 h 961329"/>
              <a:gd name="connsiteX68" fmla="*/ 171475 w 1006252"/>
              <a:gd name="connsiteY68" fmla="*/ 857734 h 961329"/>
              <a:gd name="connsiteX69" fmla="*/ 180774 w 1006252"/>
              <a:gd name="connsiteY69" fmla="*/ 848390 h 961329"/>
              <a:gd name="connsiteX70" fmla="*/ 345600 w 1006252"/>
              <a:gd name="connsiteY70" fmla="*/ 942641 h 961329"/>
              <a:gd name="connsiteX71" fmla="*/ 660652 w 1006252"/>
              <a:gd name="connsiteY71" fmla="*/ 942641 h 961329"/>
              <a:gd name="connsiteX72" fmla="*/ 669951 w 1006252"/>
              <a:gd name="connsiteY72" fmla="*/ 951985 h 961329"/>
              <a:gd name="connsiteX73" fmla="*/ 660652 w 1006252"/>
              <a:gd name="connsiteY73" fmla="*/ 961329 h 961329"/>
              <a:gd name="connsiteX74" fmla="*/ 345600 w 1006252"/>
              <a:gd name="connsiteY74" fmla="*/ 961329 h 961329"/>
              <a:gd name="connsiteX75" fmla="*/ 336301 w 1006252"/>
              <a:gd name="connsiteY75" fmla="*/ 951985 h 961329"/>
              <a:gd name="connsiteX76" fmla="*/ 345600 w 1006252"/>
              <a:gd name="connsiteY76" fmla="*/ 942641 h 96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006252" h="961329">
                <a:moveTo>
                  <a:pt x="996998" y="489986"/>
                </a:moveTo>
                <a:lnTo>
                  <a:pt x="9299" y="489986"/>
                </a:lnTo>
                <a:cubicBezTo>
                  <a:pt x="4178" y="489986"/>
                  <a:pt x="0" y="485808"/>
                  <a:pt x="0" y="480687"/>
                </a:cubicBezTo>
                <a:cubicBezTo>
                  <a:pt x="0" y="475521"/>
                  <a:pt x="4178" y="471343"/>
                  <a:pt x="9299" y="471343"/>
                </a:cubicBezTo>
                <a:lnTo>
                  <a:pt x="996953" y="471343"/>
                </a:lnTo>
                <a:cubicBezTo>
                  <a:pt x="1002119" y="471343"/>
                  <a:pt x="1006252" y="475521"/>
                  <a:pt x="1006252" y="480687"/>
                </a:cubicBezTo>
                <a:cubicBezTo>
                  <a:pt x="1006297" y="485808"/>
                  <a:pt x="1002119" y="489986"/>
                  <a:pt x="996998" y="489986"/>
                </a:cubicBezTo>
                <a:close/>
                <a:moveTo>
                  <a:pt x="987609" y="395736"/>
                </a:moveTo>
                <a:lnTo>
                  <a:pt x="18688" y="395736"/>
                </a:lnTo>
                <a:cubicBezTo>
                  <a:pt x="13522" y="395736"/>
                  <a:pt x="9344" y="391558"/>
                  <a:pt x="9344" y="386392"/>
                </a:cubicBezTo>
                <a:cubicBezTo>
                  <a:pt x="9344" y="381225"/>
                  <a:pt x="13522" y="377047"/>
                  <a:pt x="18688" y="377047"/>
                </a:cubicBezTo>
                <a:lnTo>
                  <a:pt x="987609" y="377047"/>
                </a:lnTo>
                <a:cubicBezTo>
                  <a:pt x="992775" y="377047"/>
                  <a:pt x="996908" y="381225"/>
                  <a:pt x="996908" y="386392"/>
                </a:cubicBezTo>
                <a:cubicBezTo>
                  <a:pt x="996908" y="391558"/>
                  <a:pt x="992775" y="395736"/>
                  <a:pt x="987609" y="395736"/>
                </a:cubicBezTo>
                <a:close/>
                <a:moveTo>
                  <a:pt x="958992" y="301485"/>
                </a:moveTo>
                <a:lnTo>
                  <a:pt x="47305" y="301485"/>
                </a:lnTo>
                <a:cubicBezTo>
                  <a:pt x="42139" y="301485"/>
                  <a:pt x="38006" y="297307"/>
                  <a:pt x="38006" y="292141"/>
                </a:cubicBezTo>
                <a:cubicBezTo>
                  <a:pt x="38006" y="286975"/>
                  <a:pt x="42184" y="282797"/>
                  <a:pt x="47305" y="282797"/>
                </a:cubicBezTo>
                <a:lnTo>
                  <a:pt x="959037" y="282797"/>
                </a:lnTo>
                <a:cubicBezTo>
                  <a:pt x="964203" y="282797"/>
                  <a:pt x="968336" y="286975"/>
                  <a:pt x="968336" y="292141"/>
                </a:cubicBezTo>
                <a:cubicBezTo>
                  <a:pt x="968336" y="297307"/>
                  <a:pt x="964158" y="301485"/>
                  <a:pt x="958992" y="301485"/>
                </a:cubicBezTo>
                <a:close/>
                <a:moveTo>
                  <a:pt x="906970" y="207190"/>
                </a:moveTo>
                <a:lnTo>
                  <a:pt x="99327" y="207190"/>
                </a:lnTo>
                <a:cubicBezTo>
                  <a:pt x="94161" y="207190"/>
                  <a:pt x="90028" y="203012"/>
                  <a:pt x="90028" y="197845"/>
                </a:cubicBezTo>
                <a:cubicBezTo>
                  <a:pt x="90028" y="192679"/>
                  <a:pt x="94206" y="188501"/>
                  <a:pt x="99327" y="188501"/>
                </a:cubicBezTo>
                <a:lnTo>
                  <a:pt x="906970" y="188501"/>
                </a:lnTo>
                <a:cubicBezTo>
                  <a:pt x="912136" y="188501"/>
                  <a:pt x="916269" y="192679"/>
                  <a:pt x="916269" y="197845"/>
                </a:cubicBezTo>
                <a:cubicBezTo>
                  <a:pt x="916269" y="203012"/>
                  <a:pt x="912136" y="207190"/>
                  <a:pt x="906970" y="207190"/>
                </a:cubicBezTo>
                <a:close/>
                <a:moveTo>
                  <a:pt x="820402" y="112939"/>
                </a:moveTo>
                <a:lnTo>
                  <a:pt x="185850" y="112939"/>
                </a:lnTo>
                <a:cubicBezTo>
                  <a:pt x="180684" y="112939"/>
                  <a:pt x="176551" y="108761"/>
                  <a:pt x="176551" y="103595"/>
                </a:cubicBezTo>
                <a:cubicBezTo>
                  <a:pt x="176551" y="98429"/>
                  <a:pt x="180729" y="94251"/>
                  <a:pt x="185850" y="94251"/>
                </a:cubicBezTo>
                <a:lnTo>
                  <a:pt x="820402" y="94251"/>
                </a:lnTo>
                <a:cubicBezTo>
                  <a:pt x="825568" y="94251"/>
                  <a:pt x="829701" y="98429"/>
                  <a:pt x="829701" y="103595"/>
                </a:cubicBezTo>
                <a:cubicBezTo>
                  <a:pt x="829701" y="108761"/>
                  <a:pt x="825568" y="112939"/>
                  <a:pt x="820402" y="112939"/>
                </a:cubicBezTo>
                <a:close/>
                <a:moveTo>
                  <a:pt x="647310" y="18688"/>
                </a:moveTo>
                <a:lnTo>
                  <a:pt x="358988" y="18688"/>
                </a:lnTo>
                <a:cubicBezTo>
                  <a:pt x="353821" y="18688"/>
                  <a:pt x="349688" y="14510"/>
                  <a:pt x="349688" y="9344"/>
                </a:cubicBezTo>
                <a:cubicBezTo>
                  <a:pt x="349688" y="4178"/>
                  <a:pt x="353866" y="0"/>
                  <a:pt x="358988" y="0"/>
                </a:cubicBezTo>
                <a:lnTo>
                  <a:pt x="647265" y="0"/>
                </a:lnTo>
                <a:cubicBezTo>
                  <a:pt x="652431" y="0"/>
                  <a:pt x="656564" y="4178"/>
                  <a:pt x="656564" y="9344"/>
                </a:cubicBezTo>
                <a:cubicBezTo>
                  <a:pt x="656564" y="14510"/>
                  <a:pt x="652431" y="18688"/>
                  <a:pt x="647310" y="18688"/>
                </a:cubicBezTo>
                <a:close/>
                <a:moveTo>
                  <a:pt x="17835" y="565593"/>
                </a:moveTo>
                <a:lnTo>
                  <a:pt x="988462" y="565593"/>
                </a:lnTo>
                <a:cubicBezTo>
                  <a:pt x="993628" y="565593"/>
                  <a:pt x="997762" y="569771"/>
                  <a:pt x="997762" y="574938"/>
                </a:cubicBezTo>
                <a:cubicBezTo>
                  <a:pt x="997762" y="580104"/>
                  <a:pt x="993584" y="584282"/>
                  <a:pt x="988462" y="584282"/>
                </a:cubicBezTo>
                <a:lnTo>
                  <a:pt x="17835" y="584282"/>
                </a:lnTo>
                <a:cubicBezTo>
                  <a:pt x="12669" y="584282"/>
                  <a:pt x="8536" y="580104"/>
                  <a:pt x="8536" y="574938"/>
                </a:cubicBezTo>
                <a:cubicBezTo>
                  <a:pt x="8491" y="569771"/>
                  <a:pt x="12669" y="565593"/>
                  <a:pt x="17835" y="565593"/>
                </a:cubicBezTo>
                <a:close/>
                <a:moveTo>
                  <a:pt x="45553" y="659844"/>
                </a:moveTo>
                <a:lnTo>
                  <a:pt x="960789" y="659844"/>
                </a:lnTo>
                <a:cubicBezTo>
                  <a:pt x="965955" y="659844"/>
                  <a:pt x="970088" y="664022"/>
                  <a:pt x="970088" y="669188"/>
                </a:cubicBezTo>
                <a:cubicBezTo>
                  <a:pt x="970088" y="674354"/>
                  <a:pt x="965910" y="678532"/>
                  <a:pt x="960789" y="678532"/>
                </a:cubicBezTo>
                <a:lnTo>
                  <a:pt x="45553" y="678532"/>
                </a:lnTo>
                <a:cubicBezTo>
                  <a:pt x="40387" y="678532"/>
                  <a:pt x="36254" y="674354"/>
                  <a:pt x="36254" y="669188"/>
                </a:cubicBezTo>
                <a:cubicBezTo>
                  <a:pt x="36254" y="664022"/>
                  <a:pt x="40387" y="659844"/>
                  <a:pt x="45553" y="659844"/>
                </a:cubicBezTo>
                <a:close/>
                <a:moveTo>
                  <a:pt x="96362" y="754140"/>
                </a:moveTo>
                <a:lnTo>
                  <a:pt x="909890" y="754140"/>
                </a:lnTo>
                <a:cubicBezTo>
                  <a:pt x="915056" y="754140"/>
                  <a:pt x="919189" y="758317"/>
                  <a:pt x="919189" y="763484"/>
                </a:cubicBezTo>
                <a:cubicBezTo>
                  <a:pt x="919189" y="768650"/>
                  <a:pt x="915011" y="772828"/>
                  <a:pt x="909890" y="772828"/>
                </a:cubicBezTo>
                <a:lnTo>
                  <a:pt x="96362" y="772828"/>
                </a:lnTo>
                <a:cubicBezTo>
                  <a:pt x="91196" y="772828"/>
                  <a:pt x="87063" y="768650"/>
                  <a:pt x="87063" y="763484"/>
                </a:cubicBezTo>
                <a:cubicBezTo>
                  <a:pt x="87063" y="758317"/>
                  <a:pt x="91241" y="754140"/>
                  <a:pt x="96362" y="754140"/>
                </a:cubicBezTo>
                <a:close/>
                <a:moveTo>
                  <a:pt x="180774" y="848390"/>
                </a:moveTo>
                <a:lnTo>
                  <a:pt x="825478" y="848390"/>
                </a:lnTo>
                <a:cubicBezTo>
                  <a:pt x="830644" y="848390"/>
                  <a:pt x="834777" y="852568"/>
                  <a:pt x="834777" y="857734"/>
                </a:cubicBezTo>
                <a:cubicBezTo>
                  <a:pt x="834777" y="862901"/>
                  <a:pt x="830599" y="867078"/>
                  <a:pt x="825478" y="867078"/>
                </a:cubicBezTo>
                <a:lnTo>
                  <a:pt x="180774" y="867078"/>
                </a:lnTo>
                <a:cubicBezTo>
                  <a:pt x="175608" y="867078"/>
                  <a:pt x="171475" y="862901"/>
                  <a:pt x="171475" y="857734"/>
                </a:cubicBezTo>
                <a:cubicBezTo>
                  <a:pt x="171475" y="852568"/>
                  <a:pt x="175653" y="848390"/>
                  <a:pt x="180774" y="848390"/>
                </a:cubicBezTo>
                <a:close/>
                <a:moveTo>
                  <a:pt x="345600" y="942641"/>
                </a:moveTo>
                <a:lnTo>
                  <a:pt x="660652" y="942641"/>
                </a:lnTo>
                <a:cubicBezTo>
                  <a:pt x="665818" y="942641"/>
                  <a:pt x="669951" y="946819"/>
                  <a:pt x="669951" y="951985"/>
                </a:cubicBezTo>
                <a:cubicBezTo>
                  <a:pt x="669951" y="957151"/>
                  <a:pt x="665773" y="961329"/>
                  <a:pt x="660652" y="961329"/>
                </a:cubicBezTo>
                <a:lnTo>
                  <a:pt x="345600" y="961329"/>
                </a:lnTo>
                <a:cubicBezTo>
                  <a:pt x="340434" y="961329"/>
                  <a:pt x="336301" y="957151"/>
                  <a:pt x="336301" y="951985"/>
                </a:cubicBezTo>
                <a:cubicBezTo>
                  <a:pt x="336301" y="946819"/>
                  <a:pt x="340479" y="942641"/>
                  <a:pt x="345600" y="9426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AF29D9-5948-4D19-AF42-3C1E6594074D}"/>
              </a:ext>
            </a:extLst>
          </p:cNvPr>
          <p:cNvSpPr/>
          <p:nvPr/>
        </p:nvSpPr>
        <p:spPr>
          <a:xfrm rot="20332329">
            <a:off x="3118519" y="1257269"/>
            <a:ext cx="557989" cy="557989"/>
          </a:xfrm>
          <a:prstGeom prst="ellipse">
            <a:avLst/>
          </a:prstGeom>
          <a:solidFill>
            <a:schemeClr val="bg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C22C8728-4075-441A-897F-FF84A925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00" y="1580538"/>
            <a:ext cx="1842381" cy="49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036709" y="1117272"/>
            <a:ext cx="2028825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第五章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778197" y="1868160"/>
            <a:ext cx="5688012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二次型及其标准型</a:t>
            </a:r>
            <a:r>
              <a:rPr kumimoji="1" lang="zh-CN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 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059059" y="4631997"/>
            <a:ext cx="484981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§5.3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正定二次型与正定矩阵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059059" y="3841422"/>
            <a:ext cx="413226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§5.2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化二次型为标准型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059059" y="3206422"/>
            <a:ext cx="449103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§5.1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二次型及其矩阵表示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3193872" y="1868160"/>
            <a:ext cx="7561262" cy="0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4778197" y="5364771"/>
            <a:ext cx="3887788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81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762541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Theorem 5.3  (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主轴定理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阶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实对称矩阵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则存在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正交矩阵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使得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,…,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3200" b="1" i="1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的全部特征值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之所以称为主轴定理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是因为只要将正交矩阵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个列向量作为“轴”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则二次型只在新坐标系下就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只含有平方项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而不含有交叉项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显然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任何实对称矩阵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既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相似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于一个对角矩阵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又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合同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于一个对角矩阵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036897"/>
              </p:ext>
            </p:extLst>
          </p:nvPr>
        </p:nvGraphicFramePr>
        <p:xfrm>
          <a:off x="1158366" y="1242378"/>
          <a:ext cx="10326900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公式" r:id="rId4" imgW="2904993" imgH="190386" progId="Equation.3">
                  <p:embed/>
                </p:oleObj>
              </mc:Choice>
              <mc:Fallback>
                <p:oleObj name="公式" r:id="rId4" imgW="2904993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366" y="1242378"/>
                        <a:ext cx="10326900" cy="817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74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3813"/>
            <a:ext cx="12192000" cy="733123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由上述定理知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任何实对称矩阵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均可对角化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其步骤如下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: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Step1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求出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所有不同的特征值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；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Step2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对于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求出齐次线性方程组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-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E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基础解系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并使用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施密特方法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将其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单位正交化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Step3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以这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个两两正交的单位特征向量为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列向量构成正交矩阵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这时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-1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AP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AP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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其中对角方阵</a:t>
            </a:r>
            <a:r>
              <a:rPr kumimoji="0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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的元素排列顺序依次与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的列向量的排列顺序相对应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716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36915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5.8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设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求一个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正交矩阵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将其对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角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Solution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的特征值为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0, 0, 9.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52640"/>
              </p:ext>
            </p:extLst>
          </p:nvPr>
        </p:nvGraphicFramePr>
        <p:xfrm>
          <a:off x="4339318" y="306807"/>
          <a:ext cx="3970338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公式" r:id="rId4" imgW="1600296" imgH="819122" progId="Equation.3">
                  <p:embed/>
                </p:oleObj>
              </mc:Choice>
              <mc:Fallback>
                <p:oleObj name="公式" r:id="rId4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318" y="306807"/>
                        <a:ext cx="3970338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09340"/>
              </p:ext>
            </p:extLst>
          </p:nvPr>
        </p:nvGraphicFramePr>
        <p:xfrm>
          <a:off x="1436915" y="3344286"/>
          <a:ext cx="8913813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公式" r:id="rId6" imgW="3743481" imgH="819122" progId="Equation.3">
                  <p:embed/>
                </p:oleObj>
              </mc:Choice>
              <mc:Fallback>
                <p:oleObj name="公式" r:id="rId6" imgW="3743481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915" y="3344286"/>
                        <a:ext cx="8913813" cy="211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8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657978" y="-71437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将其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正交化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4113"/>
              </p:ext>
            </p:extLst>
          </p:nvPr>
        </p:nvGraphicFramePr>
        <p:xfrm>
          <a:off x="4574216" y="1268413"/>
          <a:ext cx="3081337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公式" r:id="rId5" imgW="1495245" imgH="819122" progId="Equation.3">
                  <p:embed/>
                </p:oleObj>
              </mc:Choice>
              <mc:Fallback>
                <p:oleObj name="公式" r:id="rId5" imgW="149524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4216" y="1268413"/>
                        <a:ext cx="3081337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82888"/>
              </p:ext>
            </p:extLst>
          </p:nvPr>
        </p:nvGraphicFramePr>
        <p:xfrm>
          <a:off x="5139366" y="3357563"/>
          <a:ext cx="218122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公式" r:id="rId7" imgW="1028652" imgH="819122" progId="Equation.3">
                  <p:embed/>
                </p:oleObj>
              </mc:Choice>
              <mc:Fallback>
                <p:oleObj name="公式" r:id="rId7" imgW="10286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366" y="3357563"/>
                        <a:ext cx="218122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126675"/>
              </p:ext>
            </p:extLst>
          </p:nvPr>
        </p:nvGraphicFramePr>
        <p:xfrm>
          <a:off x="5099050" y="5183188"/>
          <a:ext cx="322421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9" imgW="1625400" imgH="596880" progId="Equation.DSMT4">
                  <p:embed/>
                </p:oleObj>
              </mc:Choice>
              <mc:Fallback>
                <p:oleObj name="Equation" r:id="rId9" imgW="162540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5183188"/>
                        <a:ext cx="3224213" cy="1304925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310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778559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再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单位化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34637"/>
              </p:ext>
            </p:extLst>
          </p:nvPr>
        </p:nvGraphicFramePr>
        <p:xfrm>
          <a:off x="4118534" y="1268413"/>
          <a:ext cx="4276725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name="公式" r:id="rId4" imgW="1733718" imgH="885910" progId="Equation.3">
                  <p:embed/>
                </p:oleObj>
              </mc:Choice>
              <mc:Fallback>
                <p:oleObj name="公式" r:id="rId4" imgW="1733718" imgH="8859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534" y="1268413"/>
                        <a:ext cx="4276725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862852"/>
              </p:ext>
            </p:extLst>
          </p:nvPr>
        </p:nvGraphicFramePr>
        <p:xfrm>
          <a:off x="3974072" y="4149725"/>
          <a:ext cx="4976812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3" name="公式" r:id="rId6" imgW="2038518" imgH="885910" progId="Equation.3">
                  <p:embed/>
                </p:oleObj>
              </mc:Choice>
              <mc:Fallback>
                <p:oleObj name="公式" r:id="rId6" imgW="2038518" imgH="8859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072" y="4149725"/>
                        <a:ext cx="4976812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88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0822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当</a:t>
            </a:r>
            <a:r>
              <a:rPr kumimoji="0" lang="zh-CN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= 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时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-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9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单位化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499603"/>
              </p:ext>
            </p:extLst>
          </p:nvPr>
        </p:nvGraphicFramePr>
        <p:xfrm>
          <a:off x="5127695" y="1312863"/>
          <a:ext cx="213995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公式" r:id="rId4" imgW="800148" imgH="819122" progId="Equation.3">
                  <p:embed/>
                </p:oleObj>
              </mc:Choice>
              <mc:Fallback>
                <p:oleObj name="公式" r:id="rId4" imgW="80014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95" y="1312863"/>
                        <a:ext cx="2139950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061025"/>
              </p:ext>
            </p:extLst>
          </p:nvPr>
        </p:nvGraphicFramePr>
        <p:xfrm>
          <a:off x="4048195" y="4076700"/>
          <a:ext cx="42767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公式" r:id="rId6" imgW="1733718" imgH="819122" progId="Equation.3">
                  <p:embed/>
                </p:oleObj>
              </mc:Choice>
              <mc:Fallback>
                <p:oleObj name="公式" r:id="rId6" imgW="173371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95" y="4076700"/>
                        <a:ext cx="42767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29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597688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取正交矩阵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208318"/>
              </p:ext>
            </p:extLst>
          </p:nvPr>
        </p:nvGraphicFramePr>
        <p:xfrm>
          <a:off x="4225001" y="3789363"/>
          <a:ext cx="462280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" name="公式" r:id="rId4" imgW="2304978" imgH="819122" progId="Equation.3">
                  <p:embed/>
                </p:oleObj>
              </mc:Choice>
              <mc:Fallback>
                <p:oleObj name="公式" r:id="rId4" imgW="230497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001" y="3789363"/>
                        <a:ext cx="462280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09507"/>
              </p:ext>
            </p:extLst>
          </p:nvPr>
        </p:nvGraphicFramePr>
        <p:xfrm>
          <a:off x="4467888" y="96838"/>
          <a:ext cx="3914775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9" name="公式" r:id="rId6" imgW="1943052" imgH="1495453" progId="Equation.3">
                  <p:embed/>
                </p:oleObj>
              </mc:Choice>
              <mc:Fallback>
                <p:oleObj name="公式" r:id="rId6" imgW="1943052" imgH="14954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888" y="96838"/>
                        <a:ext cx="3914775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47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1668026" y="0"/>
            <a:ext cx="9144000" cy="6858000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             5.4.2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正交变换与二次型的标准型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Def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 5.7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对于线性变换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若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P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是正交矩阵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则称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Py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是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华文新魏" panose="02010800040101010101" pitchFamily="2" charset="-122"/>
              </a:rPr>
              <a:t>正交变换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(orthogonal transformation).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891130"/>
              </p:ext>
            </p:extLst>
          </p:nvPr>
        </p:nvGraphicFramePr>
        <p:xfrm>
          <a:off x="5087501" y="2852738"/>
          <a:ext cx="11874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公式" r:id="rId5" imgW="495348" imgH="133194" progId="Equation.3">
                  <p:embed/>
                </p:oleObj>
              </mc:Choice>
              <mc:Fallback>
                <p:oleObj name="公式" r:id="rId5" imgW="495348" imgH="13319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501" y="2852738"/>
                        <a:ext cx="11874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8704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正交变换的一条重要性质是：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正交变换保持向量的长度不变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这是因为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由于正交变换保持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向量的长度不变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进而正交变换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保持图形的形状也不变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这是正交变换的优良特性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也是它与一般的可逆线性变换的不同之处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根据定理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5.3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知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对于任意二次型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必存在一个正交变换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将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标准化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且标准形中平方项的系数为二次型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的矩阵的特征值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793607"/>
              </p:ext>
            </p:extLst>
          </p:nvPr>
        </p:nvGraphicFramePr>
        <p:xfrm>
          <a:off x="2206120" y="1232005"/>
          <a:ext cx="727233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4" imgW="4591170" imgH="237983" progId="Equation.DSMT4">
                  <p:embed/>
                </p:oleObj>
              </mc:Choice>
              <mc:Fallback>
                <p:oleObj name="Equation" r:id="rId4" imgW="4591170" imgH="23798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120" y="1232005"/>
                        <a:ext cx="7272337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5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5" y="1791743"/>
            <a:ext cx="4997497" cy="30232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61" y="1690501"/>
            <a:ext cx="5482999" cy="32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65308" y="1148682"/>
            <a:ext cx="66516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由变量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,…,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i="1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,…,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i="1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的线性变换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36745" y="4749132"/>
            <a:ext cx="754380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≠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，则上述线性变换称为可逆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满秩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线性变换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09770" y="3669632"/>
            <a:ext cx="7427913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记作               </a:t>
            </a:r>
          </a:p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PY.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85958" y="5160295"/>
            <a:ext cx="8326437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     问题：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如何找一个可逆线性变换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PY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使得将其代入二次型后，得到新的二次型只含变量的平方项的形式(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标准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形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6" name="Text Box 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203408" y="447007"/>
            <a:ext cx="34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3300"/>
                </a:solidFill>
                <a:latin typeface="黑体" panose="02010609060101010101" pitchFamily="49" charset="-122"/>
              </a:rPr>
              <a:t>化二次型为标准形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203272"/>
              </p:ext>
            </p:extLst>
          </p:nvPr>
        </p:nvGraphicFramePr>
        <p:xfrm>
          <a:off x="5848433" y="1815432"/>
          <a:ext cx="3370262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r:id="rId4" imgW="2120900" imgH="939800" progId="Equation.DSMT4">
                  <p:embed/>
                </p:oleObj>
              </mc:Choice>
              <mc:Fallback>
                <p:oleObj r:id="rId4" imgW="21209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433" y="1815432"/>
                        <a:ext cx="3370262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507250"/>
              </p:ext>
            </p:extLst>
          </p:nvPr>
        </p:nvGraphicFramePr>
        <p:xfrm>
          <a:off x="5226133" y="2371057"/>
          <a:ext cx="4953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r:id="rId6" imgW="216841" imgH="153064" progId="Equation.DSMT4">
                  <p:embed/>
                </p:oleObj>
              </mc:Choice>
              <mc:Fallback>
                <p:oleObj r:id="rId6" imgW="216841" imgH="1530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133" y="2371057"/>
                        <a:ext cx="4953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826"/>
              </p:ext>
            </p:extLst>
          </p:nvPr>
        </p:nvGraphicFramePr>
        <p:xfrm>
          <a:off x="1554245" y="1740820"/>
          <a:ext cx="36433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r:id="rId8" imgW="1943944" imgH="940208" progId="Equation.DSMT4">
                  <p:embed/>
                </p:oleObj>
              </mc:Choice>
              <mc:Fallback>
                <p:oleObj r:id="rId8" imgW="1943944" imgH="94020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245" y="1740820"/>
                        <a:ext cx="3643313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64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build="p" autoUpdateAnimBg="0"/>
      <p:bldP spid="5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858945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5.9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求一个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正交变换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将二次曲面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化成标准方程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Solution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方程左边是一个二次型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其对应的矩阵为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522205"/>
              </p:ext>
            </p:extLst>
          </p:nvPr>
        </p:nvGraphicFramePr>
        <p:xfrm>
          <a:off x="2797158" y="877888"/>
          <a:ext cx="70802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公式" r:id="rId4" imgW="2952918" imgH="171578" progId="Equation.3">
                  <p:embed/>
                </p:oleObj>
              </mc:Choice>
              <mc:Fallback>
                <p:oleObj name="公式" r:id="rId4" imgW="2952918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58" y="877888"/>
                        <a:ext cx="70802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595767"/>
              </p:ext>
            </p:extLst>
          </p:nvPr>
        </p:nvGraphicFramePr>
        <p:xfrm>
          <a:off x="4270358" y="3716338"/>
          <a:ext cx="3968750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公式" r:id="rId6" imgW="1600296" imgH="819122" progId="Equation.3">
                  <p:embed/>
                </p:oleObj>
              </mc:Choice>
              <mc:Fallback>
                <p:oleObj name="公式" r:id="rId6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58" y="3716338"/>
                        <a:ext cx="3968750" cy="212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37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36914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的特征值为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2, 11, 0.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当</a:t>
            </a:r>
            <a:r>
              <a:rPr kumimoji="0" lang="zh-CN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= 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时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– 2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855306"/>
              </p:ext>
            </p:extLst>
          </p:nvPr>
        </p:nvGraphicFramePr>
        <p:xfrm>
          <a:off x="1616302" y="260350"/>
          <a:ext cx="878522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公式" r:id="rId5" imgW="4295955" imgH="819122" progId="Equation.3">
                  <p:embed/>
                </p:oleObj>
              </mc:Choice>
              <mc:Fallback>
                <p:oleObj name="公式" r:id="rId5" imgW="429595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02" y="260350"/>
                        <a:ext cx="8785225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474617"/>
              </p:ext>
            </p:extLst>
          </p:nvPr>
        </p:nvGraphicFramePr>
        <p:xfrm>
          <a:off x="5145314" y="4764088"/>
          <a:ext cx="194468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公式" r:id="rId7" imgW="723852" imgH="819122" progId="Equation.3">
                  <p:embed/>
                </p:oleObj>
              </mc:Choice>
              <mc:Fallback>
                <p:oleObj name="公式" r:id="rId7" imgW="7238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314" y="4764088"/>
                        <a:ext cx="1944688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2484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296237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11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11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0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13942"/>
              </p:ext>
            </p:extLst>
          </p:nvPr>
        </p:nvGraphicFramePr>
        <p:xfrm>
          <a:off x="4860175" y="1268413"/>
          <a:ext cx="17018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" name="公式" r:id="rId4" imgW="771393" imgH="819122" progId="Equation.3">
                  <p:embed/>
                </p:oleObj>
              </mc:Choice>
              <mc:Fallback>
                <p:oleObj name="公式" r:id="rId4" imgW="771393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175" y="1268413"/>
                        <a:ext cx="1701800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770346"/>
              </p:ext>
            </p:extLst>
          </p:nvPr>
        </p:nvGraphicFramePr>
        <p:xfrm>
          <a:off x="4931612" y="4365625"/>
          <a:ext cx="14128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7" name="公式" r:id="rId6" imgW="619185" imgH="819122" progId="Equation.3">
                  <p:embed/>
                </p:oleObj>
              </mc:Choice>
              <mc:Fallback>
                <p:oleObj name="公式" r:id="rId6" imgW="6191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1612" y="4365625"/>
                        <a:ext cx="14128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7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597688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再单位化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445593"/>
              </p:ext>
            </p:extLst>
          </p:nvPr>
        </p:nvGraphicFramePr>
        <p:xfrm>
          <a:off x="3432838" y="1412875"/>
          <a:ext cx="56515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公式" r:id="rId4" imgW="2857452" imgH="1457453" progId="Equation.3">
                  <p:embed/>
                </p:oleObj>
              </mc:Choice>
              <mc:Fallback>
                <p:oleObj name="公式" r:id="rId4" imgW="2857452" imgH="14574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838" y="1412875"/>
                        <a:ext cx="56515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于是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所求的正交变换为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且标准方程为                       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它是椭圆柱面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利用这些方法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可以进一步讨论二次曲线和二次曲面的分类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参见文献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[11].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183397"/>
              </p:ext>
            </p:extLst>
          </p:nvPr>
        </p:nvGraphicFramePr>
        <p:xfrm>
          <a:off x="1898927" y="747420"/>
          <a:ext cx="4945063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4" name="Equation" r:id="rId4" imgW="2476356" imgH="1457453" progId="Equation.DSMT4">
                  <p:embed/>
                </p:oleObj>
              </mc:Choice>
              <mc:Fallback>
                <p:oleObj name="Equation" r:id="rId4" imgW="2476356" imgH="145745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927" y="747420"/>
                        <a:ext cx="4945063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484245"/>
              </p:ext>
            </p:extLst>
          </p:nvPr>
        </p:nvGraphicFramePr>
        <p:xfrm>
          <a:off x="2552253" y="4087582"/>
          <a:ext cx="23447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公式" r:id="rId6" imgW="1104948" imgH="171578" progId="Equation.3">
                  <p:embed/>
                </p:oleObj>
              </mc:Choice>
              <mc:Fallback>
                <p:oleObj name="公式" r:id="rId6" imgW="1104948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253" y="4087582"/>
                        <a:ext cx="23447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406" y="418946"/>
            <a:ext cx="4094832" cy="49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5.10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判断二次曲面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yz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的形状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Solution 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yz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724579"/>
              </p:ext>
            </p:extLst>
          </p:nvPr>
        </p:nvGraphicFramePr>
        <p:xfrm>
          <a:off x="3973792" y="2250709"/>
          <a:ext cx="327342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公式" r:id="rId5" imgW="1600296" imgH="819122" progId="Equation.3">
                  <p:embed/>
                </p:oleObj>
              </mc:Choice>
              <mc:Fallback>
                <p:oleObj name="公式" r:id="rId5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792" y="2250709"/>
                        <a:ext cx="327342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6525"/>
              </p:ext>
            </p:extLst>
          </p:nvPr>
        </p:nvGraphicFramePr>
        <p:xfrm>
          <a:off x="2491730" y="4632866"/>
          <a:ext cx="822007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7" name="公式" r:id="rId7" imgW="4200489" imgH="819122" progId="Equation.3">
                  <p:embed/>
                </p:oleObj>
              </mc:Choice>
              <mc:Fallback>
                <p:oleObj name="公式" r:id="rId7" imgW="4200489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730" y="4632866"/>
                        <a:ext cx="822007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690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87527" y="0"/>
            <a:ext cx="9144000" cy="6742113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的特征值为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1, 4, -2.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1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4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37589"/>
              </p:ext>
            </p:extLst>
          </p:nvPr>
        </p:nvGraphicFramePr>
        <p:xfrm>
          <a:off x="3796986" y="1700213"/>
          <a:ext cx="41719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2" name="公式" r:id="rId4" imgW="1561956" imgH="628735" progId="Equation.3">
                  <p:embed/>
                </p:oleObj>
              </mc:Choice>
              <mc:Fallback>
                <p:oleObj name="公式" r:id="rId4" imgW="1561956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6986" y="1700213"/>
                        <a:ext cx="417195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54801"/>
              </p:ext>
            </p:extLst>
          </p:nvPr>
        </p:nvGraphicFramePr>
        <p:xfrm>
          <a:off x="3820799" y="4508500"/>
          <a:ext cx="426878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3" name="公式" r:id="rId6" imgW="1600296" imgH="628735" progId="Equation.3">
                  <p:embed/>
                </p:oleObj>
              </mc:Choice>
              <mc:Fallback>
                <p:oleObj name="公式" r:id="rId6" imgW="1600296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799" y="4508500"/>
                        <a:ext cx="4268787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6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 bwMode="auto">
          <a:xfrm>
            <a:off x="2121877" y="807218"/>
            <a:ext cx="7543800" cy="57912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zh-CN" altLang="en-US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-2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(</a:t>
            </a: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(-2)</a:t>
            </a: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0: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788856"/>
              </p:ext>
            </p:extLst>
          </p:nvPr>
        </p:nvGraphicFramePr>
        <p:xfrm>
          <a:off x="3538137" y="1437037"/>
          <a:ext cx="3690938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4" name="公式" r:id="rId4" imgW="1371792" imgH="628735" progId="Equation.3">
                  <p:embed/>
                </p:oleObj>
              </mc:Choice>
              <mc:Fallback>
                <p:oleObj name="公式" r:id="rId4" imgW="1371792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137" y="1437037"/>
                        <a:ext cx="3690938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17328"/>
              </p:ext>
            </p:extLst>
          </p:nvPr>
        </p:nvGraphicFramePr>
        <p:xfrm>
          <a:off x="3456581" y="3353202"/>
          <a:ext cx="4175125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" name="公式" r:id="rId6" imgW="1561956" imgH="1057104" progId="Equation.3">
                  <p:embed/>
                </p:oleObj>
              </mc:Choice>
              <mc:Fallback>
                <p:oleObj name="公式" r:id="rId6" imgW="1561956" imgH="105710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581" y="3353202"/>
                        <a:ext cx="4175125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641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512093" y="0"/>
            <a:ext cx="9180513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进而二次曲面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-4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yz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+ 4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化成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再配方得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它是单叶双曲面的标准方程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923648"/>
              </p:ext>
            </p:extLst>
          </p:nvPr>
        </p:nvGraphicFramePr>
        <p:xfrm>
          <a:off x="3584540" y="723504"/>
          <a:ext cx="4686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0" name="公式" r:id="rId4" imgW="1771674" imgH="142790" progId="Equation.3">
                  <p:embed/>
                </p:oleObj>
              </mc:Choice>
              <mc:Fallback>
                <p:oleObj name="公式" r:id="rId4" imgW="177167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40" y="723504"/>
                        <a:ext cx="46863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76574"/>
              </p:ext>
            </p:extLst>
          </p:nvPr>
        </p:nvGraphicFramePr>
        <p:xfrm>
          <a:off x="3833115" y="2023269"/>
          <a:ext cx="46545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1" name="公式" r:id="rId6" imgW="1752504" imgH="142790" progId="Equation.3">
                  <p:embed/>
                </p:oleObj>
              </mc:Choice>
              <mc:Fallback>
                <p:oleObj name="公式" r:id="rId6" imgW="175250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115" y="2023269"/>
                        <a:ext cx="46545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55698"/>
              </p:ext>
            </p:extLst>
          </p:nvPr>
        </p:nvGraphicFramePr>
        <p:xfrm>
          <a:off x="4140759" y="3035301"/>
          <a:ext cx="31464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2" name="公式" r:id="rId8" imgW="1162074" imgH="142790" progId="Equation.3">
                  <p:embed/>
                </p:oleObj>
              </mc:Choice>
              <mc:Fallback>
                <p:oleObj name="公式" r:id="rId8" imgW="116207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759" y="3035301"/>
                        <a:ext cx="31464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566511"/>
              </p:ext>
            </p:extLst>
          </p:nvPr>
        </p:nvGraphicFramePr>
        <p:xfrm>
          <a:off x="4140759" y="3908565"/>
          <a:ext cx="2825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3" name="公式" r:id="rId10" imgW="1028652" imgH="333560" progId="Equation.3">
                  <p:embed/>
                </p:oleObj>
              </mc:Choice>
              <mc:Fallback>
                <p:oleObj name="公式" r:id="rId10" imgW="1028652" imgH="333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759" y="3908565"/>
                        <a:ext cx="2825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30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22939" y="1014083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单叶双曲面 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 bwMode="auto">
          <a:xfrm>
            <a:off x="999392" y="4386961"/>
            <a:ext cx="1311275" cy="611187"/>
            <a:chOff x="0" y="0"/>
            <a:chExt cx="2609" cy="1474"/>
          </a:xfrm>
        </p:grpSpPr>
        <p:sp>
          <p:nvSpPr>
            <p:cNvPr id="4" name="Arc 4"/>
            <p:cNvSpPr>
              <a:spLocks noChangeAspect="1"/>
            </p:cNvSpPr>
            <p:nvPr/>
          </p:nvSpPr>
          <p:spPr bwMode="auto">
            <a:xfrm flipH="1">
              <a:off x="1" y="732"/>
              <a:ext cx="2608" cy="742"/>
            </a:xfrm>
            <a:custGeom>
              <a:avLst/>
              <a:gdLst>
                <a:gd name="T0" fmla="*/ 2608 w 43197"/>
                <a:gd name="T1" fmla="*/ 18 h 21747"/>
                <a:gd name="T2" fmla="*/ 0 w 43197"/>
                <a:gd name="T3" fmla="*/ 0 h 21747"/>
                <a:gd name="T4" fmla="*/ 1304 w 43197"/>
                <a:gd name="T5" fmla="*/ 5 h 217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47" fill="none" extrusionOk="0">
                  <a:moveTo>
                    <a:pt x="43196" y="533"/>
                  </a:moveTo>
                  <a:cubicBezTo>
                    <a:pt x="42985" y="12310"/>
                    <a:pt x="33378" y="21746"/>
                    <a:pt x="21600" y="21747"/>
                  </a:cubicBezTo>
                  <a:cubicBezTo>
                    <a:pt x="9670" y="21747"/>
                    <a:pt x="0" y="12076"/>
                    <a:pt x="0" y="147"/>
                  </a:cubicBezTo>
                  <a:cubicBezTo>
                    <a:pt x="-1" y="97"/>
                    <a:pt x="0" y="48"/>
                    <a:pt x="0" y="-1"/>
                  </a:cubicBezTo>
                </a:path>
                <a:path w="43197" h="21747" stroke="0" extrusionOk="0">
                  <a:moveTo>
                    <a:pt x="43196" y="533"/>
                  </a:moveTo>
                  <a:cubicBezTo>
                    <a:pt x="42985" y="12310"/>
                    <a:pt x="33378" y="21746"/>
                    <a:pt x="21600" y="21747"/>
                  </a:cubicBezTo>
                  <a:cubicBezTo>
                    <a:pt x="9670" y="21747"/>
                    <a:pt x="0" y="12076"/>
                    <a:pt x="0" y="147"/>
                  </a:cubicBezTo>
                  <a:cubicBezTo>
                    <a:pt x="-1" y="97"/>
                    <a:pt x="0" y="48"/>
                    <a:pt x="0" y="-1"/>
                  </a:cubicBezTo>
                  <a:lnTo>
                    <a:pt x="21600" y="147"/>
                  </a:lnTo>
                  <a:lnTo>
                    <a:pt x="43196" y="533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Arc 5"/>
            <p:cNvSpPr>
              <a:spLocks noChangeAspect="1"/>
            </p:cNvSpPr>
            <p:nvPr/>
          </p:nvSpPr>
          <p:spPr bwMode="auto">
            <a:xfrm flipH="1">
              <a:off x="0" y="0"/>
              <a:ext cx="2608" cy="743"/>
            </a:xfrm>
            <a:custGeom>
              <a:avLst/>
              <a:gdLst>
                <a:gd name="T0" fmla="*/ 0 w 43197"/>
                <a:gd name="T1" fmla="*/ 725 h 21771"/>
                <a:gd name="T2" fmla="*/ 2608 w 43197"/>
                <a:gd name="T3" fmla="*/ 743 h 21771"/>
                <a:gd name="T4" fmla="*/ 1304 w 43197"/>
                <a:gd name="T5" fmla="*/ 737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737455" y="2548636"/>
            <a:ext cx="2205037" cy="3473450"/>
            <a:chOff x="0" y="0"/>
            <a:chExt cx="1389" cy="2188"/>
          </a:xfrm>
        </p:grpSpPr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198" y="1161"/>
              <a:ext cx="666" cy="474"/>
            </a:xfrm>
            <a:custGeom>
              <a:avLst/>
              <a:gdLst>
                <a:gd name="T0" fmla="*/ 666 w 833"/>
                <a:gd name="T1" fmla="*/ 0 h 593"/>
                <a:gd name="T2" fmla="*/ 0 w 833"/>
                <a:gd name="T3" fmla="*/ 474 h 59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33" h="593">
                  <a:moveTo>
                    <a:pt x="833" y="0"/>
                  </a:moveTo>
                  <a:lnTo>
                    <a:pt x="0" y="593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0" y="1348"/>
              <a:ext cx="1320" cy="6"/>
            </a:xfrm>
            <a:custGeom>
              <a:avLst/>
              <a:gdLst>
                <a:gd name="T0" fmla="*/ 0 w 1650"/>
                <a:gd name="T1" fmla="*/ 0 h 8"/>
                <a:gd name="T2" fmla="*/ 1320 w 1650"/>
                <a:gd name="T3" fmla="*/ 6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50" h="8">
                  <a:moveTo>
                    <a:pt x="0" y="0"/>
                  </a:moveTo>
                  <a:lnTo>
                    <a:pt x="1650" y="8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94" y="83"/>
              <a:ext cx="1" cy="2105"/>
            </a:xfrm>
            <a:custGeom>
              <a:avLst/>
              <a:gdLst>
                <a:gd name="T0" fmla="*/ 0 w 1"/>
                <a:gd name="T1" fmla="*/ 2105 h 2632"/>
                <a:gd name="T2" fmla="*/ 0 w 1"/>
                <a:gd name="T3" fmla="*/ 0 h 26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632">
                  <a:moveTo>
                    <a:pt x="0" y="2632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573" y="1320"/>
              <a:ext cx="27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83" y="1552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189" y="132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03" y="0"/>
              <a:ext cx="18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966055" y="3210623"/>
            <a:ext cx="1390650" cy="2992438"/>
            <a:chOff x="0" y="0"/>
            <a:chExt cx="876" cy="1885"/>
          </a:xfrm>
        </p:grpSpPr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15" y="1045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0" y="415"/>
              <a:ext cx="227" cy="1470"/>
            </a:xfrm>
            <a:custGeom>
              <a:avLst/>
              <a:gdLst>
                <a:gd name="T0" fmla="*/ 30 w 283"/>
                <a:gd name="T1" fmla="*/ 0 h 1838"/>
                <a:gd name="T2" fmla="*/ 222 w 283"/>
                <a:gd name="T3" fmla="*/ 683 h 1838"/>
                <a:gd name="T4" fmla="*/ 0 w 283"/>
                <a:gd name="T5" fmla="*/ 1470 h 18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3" h="1838">
                  <a:moveTo>
                    <a:pt x="37" y="0"/>
                  </a:moveTo>
                  <a:cubicBezTo>
                    <a:pt x="76" y="141"/>
                    <a:pt x="283" y="548"/>
                    <a:pt x="277" y="854"/>
                  </a:cubicBezTo>
                  <a:cubicBezTo>
                    <a:pt x="271" y="1160"/>
                    <a:pt x="58" y="1633"/>
                    <a:pt x="0" y="1838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661" y="0"/>
              <a:ext cx="215" cy="1465"/>
            </a:xfrm>
            <a:custGeom>
              <a:avLst/>
              <a:gdLst>
                <a:gd name="T0" fmla="*/ 179 w 269"/>
                <a:gd name="T1" fmla="*/ 1465 h 1832"/>
                <a:gd name="T2" fmla="*/ 6 w 269"/>
                <a:gd name="T3" fmla="*/ 787 h 1832"/>
                <a:gd name="T4" fmla="*/ 215 w 269"/>
                <a:gd name="T5" fmla="*/ 0 h 1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9" h="1832">
                  <a:moveTo>
                    <a:pt x="224" y="1832"/>
                  </a:moveTo>
                  <a:cubicBezTo>
                    <a:pt x="187" y="1690"/>
                    <a:pt x="0" y="1289"/>
                    <a:pt x="8" y="984"/>
                  </a:cubicBezTo>
                  <a:cubicBezTo>
                    <a:pt x="16" y="679"/>
                    <a:pt x="215" y="205"/>
                    <a:pt x="269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594580" y="3591623"/>
            <a:ext cx="2162175" cy="2265363"/>
            <a:chOff x="0" y="0"/>
            <a:chExt cx="1362" cy="1427"/>
          </a:xfrm>
        </p:grpSpPr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107" y="399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0" y="0"/>
              <a:ext cx="253" cy="1427"/>
            </a:xfrm>
            <a:custGeom>
              <a:avLst/>
              <a:gdLst>
                <a:gd name="T0" fmla="*/ 0 w 316"/>
                <a:gd name="T1" fmla="*/ 0 h 1785"/>
                <a:gd name="T2" fmla="*/ 252 w 316"/>
                <a:gd name="T3" fmla="*/ 696 h 1785"/>
                <a:gd name="T4" fmla="*/ 6 w 316"/>
                <a:gd name="T5" fmla="*/ 1427 h 17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6" h="1785">
                  <a:moveTo>
                    <a:pt x="0" y="0"/>
                  </a:moveTo>
                  <a:cubicBezTo>
                    <a:pt x="51" y="145"/>
                    <a:pt x="314" y="573"/>
                    <a:pt x="315" y="870"/>
                  </a:cubicBezTo>
                  <a:cubicBezTo>
                    <a:pt x="316" y="1167"/>
                    <a:pt x="72" y="1595"/>
                    <a:pt x="8" y="178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1085" y="0"/>
              <a:ext cx="277" cy="1427"/>
            </a:xfrm>
            <a:custGeom>
              <a:avLst/>
              <a:gdLst>
                <a:gd name="T0" fmla="*/ 265 w 347"/>
                <a:gd name="T1" fmla="*/ 0 h 1785"/>
                <a:gd name="T2" fmla="*/ 2 w 347"/>
                <a:gd name="T3" fmla="*/ 696 h 1785"/>
                <a:gd name="T4" fmla="*/ 277 w 347"/>
                <a:gd name="T5" fmla="*/ 1427 h 17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7" h="1785">
                  <a:moveTo>
                    <a:pt x="332" y="0"/>
                  </a:moveTo>
                  <a:cubicBezTo>
                    <a:pt x="277" y="146"/>
                    <a:pt x="0" y="573"/>
                    <a:pt x="2" y="870"/>
                  </a:cubicBezTo>
                  <a:cubicBezTo>
                    <a:pt x="4" y="1167"/>
                    <a:pt x="275" y="1595"/>
                    <a:pt x="347" y="178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89817" y="3105848"/>
            <a:ext cx="2159000" cy="863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602517" y="5444236"/>
            <a:ext cx="2159000" cy="862012"/>
            <a:chOff x="0" y="0"/>
            <a:chExt cx="1360" cy="543"/>
          </a:xfrm>
        </p:grpSpPr>
        <p:sp>
          <p:nvSpPr>
            <p:cNvPr id="24" name="Arc 24"/>
            <p:cNvSpPr>
              <a:spLocks/>
            </p:cNvSpPr>
            <p:nvPr/>
          </p:nvSpPr>
          <p:spPr bwMode="auto">
            <a:xfrm flipH="1">
              <a:off x="0" y="259"/>
              <a:ext cx="1360" cy="284"/>
            </a:xfrm>
            <a:custGeom>
              <a:avLst/>
              <a:gdLst>
                <a:gd name="T0" fmla="*/ 1359 w 43200"/>
                <a:gd name="T1" fmla="*/ 0 h 22637"/>
                <a:gd name="T2" fmla="*/ 0 w 43200"/>
                <a:gd name="T3" fmla="*/ 11 h 22637"/>
                <a:gd name="T4" fmla="*/ 680 w 43200"/>
                <a:gd name="T5" fmla="*/ 13 h 226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637" fill="none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</a:path>
                <a:path w="43200" h="22637" stroke="0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  <a:lnTo>
                    <a:pt x="21600" y="1037"/>
                  </a:lnTo>
                  <a:lnTo>
                    <a:pt x="43175" y="-1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Arc 25"/>
            <p:cNvSpPr>
              <a:spLocks/>
            </p:cNvSpPr>
            <p:nvPr/>
          </p:nvSpPr>
          <p:spPr bwMode="auto">
            <a:xfrm flipH="1">
              <a:off x="0" y="0"/>
              <a:ext cx="1360" cy="274"/>
            </a:xfrm>
            <a:custGeom>
              <a:avLst/>
              <a:gdLst>
                <a:gd name="T0" fmla="*/ 0 w 43197"/>
                <a:gd name="T1" fmla="*/ 267 h 21771"/>
                <a:gd name="T2" fmla="*/ 1360 w 43197"/>
                <a:gd name="T3" fmla="*/ 274 h 21771"/>
                <a:gd name="T4" fmla="*/ 680 w 43197"/>
                <a:gd name="T5" fmla="*/ 272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未知"/>
          <p:cNvSpPr>
            <a:spLocks/>
          </p:cNvSpPr>
          <p:nvPr/>
        </p:nvSpPr>
        <p:spPr bwMode="auto">
          <a:xfrm>
            <a:off x="2010630" y="3963098"/>
            <a:ext cx="288925" cy="1563688"/>
          </a:xfrm>
          <a:custGeom>
            <a:avLst/>
            <a:gdLst>
              <a:gd name="T0" fmla="*/ 98843 w 228"/>
              <a:gd name="T1" fmla="*/ 0 h 1231"/>
              <a:gd name="T2" fmla="*/ 31680 w 228"/>
              <a:gd name="T3" fmla="*/ 685939 h 1231"/>
              <a:gd name="T4" fmla="*/ 288925 w 228"/>
              <a:gd name="T5" fmla="*/ 1563688 h 12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8" h="1231">
                <a:moveTo>
                  <a:pt x="78" y="0"/>
                </a:moveTo>
                <a:cubicBezTo>
                  <a:pt x="69" y="90"/>
                  <a:pt x="0" y="335"/>
                  <a:pt x="25" y="540"/>
                </a:cubicBezTo>
                <a:cubicBezTo>
                  <a:pt x="50" y="745"/>
                  <a:pt x="186" y="1087"/>
                  <a:pt x="228" y="1231"/>
                </a:cubicBezTo>
              </a:path>
            </a:pathLst>
          </a:custGeom>
          <a:noFill/>
          <a:ln w="19050" cap="flat" cmpd="sng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134117" y="1682594"/>
            <a:ext cx="5530850" cy="1066800"/>
            <a:chOff x="0" y="0"/>
            <a:chExt cx="3484" cy="672"/>
          </a:xfrm>
        </p:grpSpPr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75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1284" y="144"/>
              <a:ext cx="2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1 (</a:t>
              </a: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233415" y="184848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7576969" y="954211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双叶双曲面 </a:t>
            </a:r>
          </a:p>
        </p:txBody>
      </p:sp>
      <p:grpSp>
        <p:nvGrpSpPr>
          <p:cNvPr id="73" name="Group 3"/>
          <p:cNvGrpSpPr>
            <a:grpSpLocks/>
          </p:cNvGrpSpPr>
          <p:nvPr/>
        </p:nvGrpSpPr>
        <p:grpSpPr bwMode="auto">
          <a:xfrm>
            <a:off x="6069204" y="1624711"/>
            <a:ext cx="5862277" cy="1077405"/>
            <a:chOff x="0" y="0"/>
            <a:chExt cx="3625" cy="672"/>
          </a:xfrm>
        </p:grpSpPr>
        <p:sp>
          <p:nvSpPr>
            <p:cNvPr id="7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5" name="Line 5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Rectangle 6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77" name="Rectangle 7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8" name="Line 8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Rectangle 9"/>
            <p:cNvSpPr>
              <a:spLocks noChangeArrowheads="1"/>
            </p:cNvSpPr>
            <p:nvPr/>
          </p:nvSpPr>
          <p:spPr bwMode="auto">
            <a:xfrm>
              <a:off x="75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1" name="Line 11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" name="Rectangle 12"/>
            <p:cNvSpPr>
              <a:spLocks noChangeArrowheads="1"/>
            </p:cNvSpPr>
            <p:nvPr/>
          </p:nvSpPr>
          <p:spPr bwMode="auto">
            <a:xfrm>
              <a:off x="1284" y="139"/>
              <a:ext cx="23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 (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grpSp>
        <p:nvGrpSpPr>
          <p:cNvPr id="83" name="Group 13"/>
          <p:cNvGrpSpPr>
            <a:grpSpLocks/>
          </p:cNvGrpSpPr>
          <p:nvPr/>
        </p:nvGrpSpPr>
        <p:grpSpPr bwMode="auto">
          <a:xfrm>
            <a:off x="7233275" y="2531173"/>
            <a:ext cx="2030413" cy="3476625"/>
            <a:chOff x="0" y="0"/>
            <a:chExt cx="1279" cy="2190"/>
          </a:xfrm>
        </p:grpSpPr>
        <p:sp>
          <p:nvSpPr>
            <p:cNvPr id="84" name="未知"/>
            <p:cNvSpPr>
              <a:spLocks/>
            </p:cNvSpPr>
            <p:nvPr/>
          </p:nvSpPr>
          <p:spPr bwMode="auto">
            <a:xfrm>
              <a:off x="192" y="1162"/>
              <a:ext cx="673" cy="463"/>
            </a:xfrm>
            <a:custGeom>
              <a:avLst/>
              <a:gdLst>
                <a:gd name="T0" fmla="*/ 673 w 840"/>
                <a:gd name="T1" fmla="*/ 0 h 578"/>
                <a:gd name="T2" fmla="*/ 0 w 840"/>
                <a:gd name="T3" fmla="*/ 463 h 5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40" h="578">
                  <a:moveTo>
                    <a:pt x="840" y="0"/>
                  </a:moveTo>
                  <a:lnTo>
                    <a:pt x="0" y="578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未知"/>
            <p:cNvSpPr>
              <a:spLocks/>
            </p:cNvSpPr>
            <p:nvPr/>
          </p:nvSpPr>
          <p:spPr bwMode="auto">
            <a:xfrm>
              <a:off x="0" y="1349"/>
              <a:ext cx="1219" cy="1"/>
            </a:xfrm>
            <a:custGeom>
              <a:avLst/>
              <a:gdLst>
                <a:gd name="T0" fmla="*/ 0 w 1522"/>
                <a:gd name="T1" fmla="*/ 1 h 1"/>
                <a:gd name="T2" fmla="*/ 1219 w 152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22" h="1">
                  <a:moveTo>
                    <a:pt x="0" y="1"/>
                  </a:moveTo>
                  <a:lnTo>
                    <a:pt x="1522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" name="未知"/>
            <p:cNvSpPr>
              <a:spLocks/>
            </p:cNvSpPr>
            <p:nvPr/>
          </p:nvSpPr>
          <p:spPr bwMode="auto">
            <a:xfrm>
              <a:off x="594" y="94"/>
              <a:ext cx="1" cy="2096"/>
            </a:xfrm>
            <a:custGeom>
              <a:avLst/>
              <a:gdLst>
                <a:gd name="T0" fmla="*/ 0 w 1"/>
                <a:gd name="T1" fmla="*/ 2096 h 2619"/>
                <a:gd name="T2" fmla="*/ 0 w 1"/>
                <a:gd name="T3" fmla="*/ 0 h 26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619">
                  <a:moveTo>
                    <a:pt x="0" y="2619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Text Box 17"/>
            <p:cNvSpPr txBox="1">
              <a:spLocks noChangeArrowheads="1"/>
            </p:cNvSpPr>
            <p:nvPr/>
          </p:nvSpPr>
          <p:spPr bwMode="auto">
            <a:xfrm>
              <a:off x="603" y="1320"/>
              <a:ext cx="27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Text Box 18"/>
            <p:cNvSpPr txBox="1">
              <a:spLocks noChangeArrowheads="1"/>
            </p:cNvSpPr>
            <p:nvPr/>
          </p:nvSpPr>
          <p:spPr bwMode="auto">
            <a:xfrm>
              <a:off x="57" y="1520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1079" y="132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" name="Text Box 20"/>
            <p:cNvSpPr txBox="1">
              <a:spLocks noChangeArrowheads="1"/>
            </p:cNvSpPr>
            <p:nvPr/>
          </p:nvSpPr>
          <p:spPr bwMode="auto">
            <a:xfrm>
              <a:off x="403" y="0"/>
              <a:ext cx="18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1" name="Oval 21"/>
          <p:cNvSpPr>
            <a:spLocks noChangeAspect="1" noChangeArrowheads="1"/>
          </p:cNvSpPr>
          <p:nvPr/>
        </p:nvSpPr>
        <p:spPr bwMode="auto">
          <a:xfrm>
            <a:off x="7268200" y="2999486"/>
            <a:ext cx="1801813" cy="7207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2" name="Group 22"/>
          <p:cNvGrpSpPr>
            <a:grpSpLocks/>
          </p:cNvGrpSpPr>
          <p:nvPr/>
        </p:nvGrpSpPr>
        <p:grpSpPr bwMode="auto">
          <a:xfrm>
            <a:off x="7284075" y="3442398"/>
            <a:ext cx="1770063" cy="2530475"/>
            <a:chOff x="0" y="0"/>
            <a:chExt cx="1115" cy="1594"/>
          </a:xfrm>
        </p:grpSpPr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571" y="40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" name="未知"/>
            <p:cNvSpPr>
              <a:spLocks/>
            </p:cNvSpPr>
            <p:nvPr/>
          </p:nvSpPr>
          <p:spPr bwMode="auto">
            <a:xfrm>
              <a:off x="10" y="0"/>
              <a:ext cx="1105" cy="473"/>
            </a:xfrm>
            <a:custGeom>
              <a:avLst/>
              <a:gdLst>
                <a:gd name="T0" fmla="*/ 1105 w 1380"/>
                <a:gd name="T1" fmla="*/ 0 h 590"/>
                <a:gd name="T2" fmla="*/ 835 w 1380"/>
                <a:gd name="T3" fmla="*/ 337 h 590"/>
                <a:gd name="T4" fmla="*/ 547 w 1380"/>
                <a:gd name="T5" fmla="*/ 469 h 590"/>
                <a:gd name="T6" fmla="*/ 235 w 1380"/>
                <a:gd name="T7" fmla="*/ 313 h 590"/>
                <a:gd name="T8" fmla="*/ 0 w 1380"/>
                <a:gd name="T9" fmla="*/ 12 h 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0" h="590">
                  <a:moveTo>
                    <a:pt x="1380" y="0"/>
                  </a:moveTo>
                  <a:cubicBezTo>
                    <a:pt x="1324" y="70"/>
                    <a:pt x="1159" y="323"/>
                    <a:pt x="1043" y="420"/>
                  </a:cubicBezTo>
                  <a:cubicBezTo>
                    <a:pt x="927" y="517"/>
                    <a:pt x="808" y="590"/>
                    <a:pt x="683" y="585"/>
                  </a:cubicBezTo>
                  <a:cubicBezTo>
                    <a:pt x="558" y="580"/>
                    <a:pt x="407" y="485"/>
                    <a:pt x="293" y="390"/>
                  </a:cubicBezTo>
                  <a:cubicBezTo>
                    <a:pt x="179" y="295"/>
                    <a:pt x="61" y="93"/>
                    <a:pt x="0" y="1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" name="未知"/>
            <p:cNvSpPr>
              <a:spLocks/>
            </p:cNvSpPr>
            <p:nvPr/>
          </p:nvSpPr>
          <p:spPr bwMode="auto">
            <a:xfrm flipH="1" flipV="1">
              <a:off x="0" y="1122"/>
              <a:ext cx="1105" cy="472"/>
            </a:xfrm>
            <a:custGeom>
              <a:avLst/>
              <a:gdLst>
                <a:gd name="T0" fmla="*/ 1105 w 1380"/>
                <a:gd name="T1" fmla="*/ 0 h 590"/>
                <a:gd name="T2" fmla="*/ 835 w 1380"/>
                <a:gd name="T3" fmla="*/ 336 h 590"/>
                <a:gd name="T4" fmla="*/ 547 w 1380"/>
                <a:gd name="T5" fmla="*/ 468 h 590"/>
                <a:gd name="T6" fmla="*/ 235 w 1380"/>
                <a:gd name="T7" fmla="*/ 312 h 590"/>
                <a:gd name="T8" fmla="*/ 0 w 1380"/>
                <a:gd name="T9" fmla="*/ 12 h 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0" h="590">
                  <a:moveTo>
                    <a:pt x="1380" y="0"/>
                  </a:moveTo>
                  <a:cubicBezTo>
                    <a:pt x="1324" y="70"/>
                    <a:pt x="1159" y="323"/>
                    <a:pt x="1043" y="420"/>
                  </a:cubicBezTo>
                  <a:cubicBezTo>
                    <a:pt x="927" y="517"/>
                    <a:pt x="808" y="590"/>
                    <a:pt x="683" y="585"/>
                  </a:cubicBezTo>
                  <a:cubicBezTo>
                    <a:pt x="558" y="580"/>
                    <a:pt x="407" y="485"/>
                    <a:pt x="293" y="390"/>
                  </a:cubicBezTo>
                  <a:cubicBezTo>
                    <a:pt x="179" y="295"/>
                    <a:pt x="61" y="93"/>
                    <a:pt x="0" y="1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6" name="Group 26"/>
          <p:cNvGrpSpPr>
            <a:grpSpLocks/>
          </p:cNvGrpSpPr>
          <p:nvPr/>
        </p:nvGrpSpPr>
        <p:grpSpPr bwMode="auto">
          <a:xfrm>
            <a:off x="7665075" y="3059811"/>
            <a:ext cx="1008063" cy="3294062"/>
            <a:chOff x="0" y="0"/>
            <a:chExt cx="635" cy="2075"/>
          </a:xfrm>
        </p:grpSpPr>
        <p:sp>
          <p:nvSpPr>
            <p:cNvPr id="97" name="未知"/>
            <p:cNvSpPr>
              <a:spLocks/>
            </p:cNvSpPr>
            <p:nvPr/>
          </p:nvSpPr>
          <p:spPr bwMode="auto">
            <a:xfrm>
              <a:off x="46" y="0"/>
              <a:ext cx="589" cy="753"/>
            </a:xfrm>
            <a:custGeom>
              <a:avLst/>
              <a:gdLst>
                <a:gd name="T0" fmla="*/ 0 w 735"/>
                <a:gd name="T1" fmla="*/ 391 h 939"/>
                <a:gd name="T2" fmla="*/ 163 w 735"/>
                <a:gd name="T3" fmla="*/ 656 h 939"/>
                <a:gd name="T4" fmla="*/ 361 w 735"/>
                <a:gd name="T5" fmla="*/ 644 h 939"/>
                <a:gd name="T6" fmla="*/ 589 w 735"/>
                <a:gd name="T7" fmla="*/ 0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5" h="939">
                  <a:moveTo>
                    <a:pt x="0" y="488"/>
                  </a:moveTo>
                  <a:cubicBezTo>
                    <a:pt x="35" y="543"/>
                    <a:pt x="128" y="765"/>
                    <a:pt x="203" y="818"/>
                  </a:cubicBezTo>
                  <a:cubicBezTo>
                    <a:pt x="278" y="871"/>
                    <a:pt x="361" y="939"/>
                    <a:pt x="450" y="803"/>
                  </a:cubicBezTo>
                  <a:cubicBezTo>
                    <a:pt x="539" y="667"/>
                    <a:pt x="676" y="167"/>
                    <a:pt x="7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" name="未知"/>
            <p:cNvSpPr>
              <a:spLocks/>
            </p:cNvSpPr>
            <p:nvPr/>
          </p:nvSpPr>
          <p:spPr bwMode="auto">
            <a:xfrm flipH="1" flipV="1">
              <a:off x="0" y="1323"/>
              <a:ext cx="588" cy="752"/>
            </a:xfrm>
            <a:custGeom>
              <a:avLst/>
              <a:gdLst>
                <a:gd name="T0" fmla="*/ 0 w 735"/>
                <a:gd name="T1" fmla="*/ 391 h 939"/>
                <a:gd name="T2" fmla="*/ 162 w 735"/>
                <a:gd name="T3" fmla="*/ 655 h 939"/>
                <a:gd name="T4" fmla="*/ 360 w 735"/>
                <a:gd name="T5" fmla="*/ 643 h 939"/>
                <a:gd name="T6" fmla="*/ 588 w 735"/>
                <a:gd name="T7" fmla="*/ 0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5" h="939">
                  <a:moveTo>
                    <a:pt x="0" y="488"/>
                  </a:moveTo>
                  <a:cubicBezTo>
                    <a:pt x="35" y="543"/>
                    <a:pt x="128" y="765"/>
                    <a:pt x="203" y="818"/>
                  </a:cubicBezTo>
                  <a:cubicBezTo>
                    <a:pt x="278" y="871"/>
                    <a:pt x="361" y="939"/>
                    <a:pt x="450" y="803"/>
                  </a:cubicBezTo>
                  <a:cubicBezTo>
                    <a:pt x="539" y="667"/>
                    <a:pt x="676" y="167"/>
                    <a:pt x="7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9" name="Group 29"/>
          <p:cNvGrpSpPr>
            <a:grpSpLocks/>
          </p:cNvGrpSpPr>
          <p:nvPr/>
        </p:nvGrpSpPr>
        <p:grpSpPr bwMode="auto">
          <a:xfrm>
            <a:off x="7260263" y="5693473"/>
            <a:ext cx="1801812" cy="720725"/>
            <a:chOff x="0" y="0"/>
            <a:chExt cx="1700" cy="680"/>
          </a:xfrm>
        </p:grpSpPr>
        <p:sp>
          <p:nvSpPr>
            <p:cNvPr id="100" name="Arc 30"/>
            <p:cNvSpPr>
              <a:spLocks/>
            </p:cNvSpPr>
            <p:nvPr/>
          </p:nvSpPr>
          <p:spPr bwMode="auto">
            <a:xfrm flipH="1">
              <a:off x="0" y="324"/>
              <a:ext cx="1700" cy="356"/>
            </a:xfrm>
            <a:custGeom>
              <a:avLst/>
              <a:gdLst>
                <a:gd name="T0" fmla="*/ 1699 w 43200"/>
                <a:gd name="T1" fmla="*/ 0 h 22637"/>
                <a:gd name="T2" fmla="*/ 0 w 43200"/>
                <a:gd name="T3" fmla="*/ 14 h 22637"/>
                <a:gd name="T4" fmla="*/ 850 w 43200"/>
                <a:gd name="T5" fmla="*/ 16 h 226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637" fill="none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</a:path>
                <a:path w="43200" h="22637" stroke="0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  <a:lnTo>
                    <a:pt x="21600" y="1037"/>
                  </a:lnTo>
                  <a:lnTo>
                    <a:pt x="43175" y="-1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" name="Arc 31"/>
            <p:cNvSpPr>
              <a:spLocks/>
            </p:cNvSpPr>
            <p:nvPr/>
          </p:nvSpPr>
          <p:spPr bwMode="auto">
            <a:xfrm flipH="1">
              <a:off x="0" y="0"/>
              <a:ext cx="1700" cy="343"/>
            </a:xfrm>
            <a:custGeom>
              <a:avLst/>
              <a:gdLst>
                <a:gd name="T0" fmla="*/ 0 w 43197"/>
                <a:gd name="T1" fmla="*/ 335 h 21771"/>
                <a:gd name="T2" fmla="*/ 1700 w 43197"/>
                <a:gd name="T3" fmla="*/ 343 h 21771"/>
                <a:gd name="T4" fmla="*/ 850 w 43197"/>
                <a:gd name="T5" fmla="*/ 340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2" name="Group 32"/>
          <p:cNvGrpSpPr>
            <a:grpSpLocks/>
          </p:cNvGrpSpPr>
          <p:nvPr/>
        </p:nvGrpSpPr>
        <p:grpSpPr bwMode="auto">
          <a:xfrm>
            <a:off x="8176250" y="3739261"/>
            <a:ext cx="420688" cy="1990725"/>
            <a:chOff x="0" y="0"/>
            <a:chExt cx="265" cy="1254"/>
          </a:xfrm>
        </p:grpSpPr>
        <p:sp>
          <p:nvSpPr>
            <p:cNvPr id="103" name="未知"/>
            <p:cNvSpPr>
              <a:spLocks/>
            </p:cNvSpPr>
            <p:nvPr/>
          </p:nvSpPr>
          <p:spPr bwMode="auto">
            <a:xfrm>
              <a:off x="19" y="0"/>
              <a:ext cx="158" cy="276"/>
            </a:xfrm>
            <a:custGeom>
              <a:avLst/>
              <a:gdLst>
                <a:gd name="T0" fmla="*/ 158 w 198"/>
                <a:gd name="T1" fmla="*/ 0 h 345"/>
                <a:gd name="T2" fmla="*/ 65 w 198"/>
                <a:gd name="T3" fmla="*/ 218 h 345"/>
                <a:gd name="T4" fmla="*/ 0 w 198"/>
                <a:gd name="T5" fmla="*/ 276 h 3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" h="345">
                  <a:moveTo>
                    <a:pt x="198" y="0"/>
                  </a:moveTo>
                  <a:cubicBezTo>
                    <a:pt x="179" y="45"/>
                    <a:pt x="115" y="216"/>
                    <a:pt x="82" y="273"/>
                  </a:cubicBezTo>
                  <a:cubicBezTo>
                    <a:pt x="49" y="330"/>
                    <a:pt x="17" y="330"/>
                    <a:pt x="0" y="345"/>
                  </a:cubicBezTo>
                </a:path>
              </a:pathLst>
            </a:custGeom>
            <a:noFill/>
            <a:ln w="19050" cap="flat" cmpd="sng">
              <a:solidFill>
                <a:srgbClr val="CC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" name="未知"/>
            <p:cNvSpPr>
              <a:spLocks/>
            </p:cNvSpPr>
            <p:nvPr/>
          </p:nvSpPr>
          <p:spPr bwMode="auto">
            <a:xfrm>
              <a:off x="0" y="942"/>
              <a:ext cx="265" cy="312"/>
            </a:xfrm>
            <a:custGeom>
              <a:avLst/>
              <a:gdLst>
                <a:gd name="T0" fmla="*/ 0 w 330"/>
                <a:gd name="T1" fmla="*/ 0 h 390"/>
                <a:gd name="T2" fmla="*/ 124 w 330"/>
                <a:gd name="T3" fmla="*/ 66 h 390"/>
                <a:gd name="T4" fmla="*/ 265 w 330"/>
                <a:gd name="T5" fmla="*/ 312 h 3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" h="390">
                  <a:moveTo>
                    <a:pt x="0" y="0"/>
                  </a:moveTo>
                  <a:cubicBezTo>
                    <a:pt x="26" y="14"/>
                    <a:pt x="99" y="18"/>
                    <a:pt x="154" y="83"/>
                  </a:cubicBezTo>
                  <a:cubicBezTo>
                    <a:pt x="209" y="148"/>
                    <a:pt x="293" y="326"/>
                    <a:pt x="330" y="390"/>
                  </a:cubicBezTo>
                </a:path>
              </a:pathLst>
            </a:custGeom>
            <a:noFill/>
            <a:ln w="19050" cap="flat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22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6" grpId="0" animBg="1"/>
      <p:bldP spid="72" grpId="0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38137" y="461169"/>
            <a:ext cx="39465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现将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PY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代入二次型，得</a:t>
            </a:r>
            <a:endParaRPr kumimoji="1" lang="zh-CN" altLang="en-US" sz="24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116939"/>
              </p:ext>
            </p:extLst>
          </p:nvPr>
        </p:nvGraphicFramePr>
        <p:xfrm>
          <a:off x="2723616" y="862806"/>
          <a:ext cx="70072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Equation" r:id="rId4" imgW="3530520" imgH="317160" progId="Equation.DSMT4">
                  <p:embed/>
                </p:oleObj>
              </mc:Choice>
              <mc:Fallback>
                <p:oleObj name="Equation" r:id="rId4" imgW="353052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3616" y="862806"/>
                        <a:ext cx="7007225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88566" y="1626394"/>
            <a:ext cx="5837238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上式右端是关于变量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baseline="-30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baseline="-30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,…,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en-US" altLang="zh-CN" sz="2400" b="1" i="1" baseline="-30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n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的二次型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04233"/>
              </p:ext>
            </p:extLst>
          </p:nvPr>
        </p:nvGraphicFramePr>
        <p:xfrm>
          <a:off x="2145766" y="2691606"/>
          <a:ext cx="3276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r:id="rId6" imgW="1424254" imgH="241615" progId="Equation.DSMT4">
                  <p:embed/>
                </p:oleObj>
              </mc:Choice>
              <mc:Fallback>
                <p:oleObj r:id="rId6" imgW="1424254" imgH="2416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766" y="2691606"/>
                        <a:ext cx="32766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83804" y="3312319"/>
            <a:ext cx="2071687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比较两端得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28254" y="4155281"/>
            <a:ext cx="3841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那么，这个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存在吗？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742367"/>
              </p:ext>
            </p:extLst>
          </p:nvPr>
        </p:nvGraphicFramePr>
        <p:xfrm>
          <a:off x="2941104" y="3729831"/>
          <a:ext cx="14763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Equation" r:id="rId8" imgW="736560" imgH="228600" progId="Equation.DSMT4">
                  <p:embed/>
                </p:oleObj>
              </mc:Choice>
              <mc:Fallback>
                <p:oleObj name="Equation" r:id="rId8" imgW="736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104" y="3729831"/>
                        <a:ext cx="1476375" cy="46196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52367"/>
              </p:ext>
            </p:extLst>
          </p:nvPr>
        </p:nvGraphicFramePr>
        <p:xfrm>
          <a:off x="5352516" y="2118519"/>
          <a:ext cx="37846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" r:id="rId10" imgW="1918533" imgH="940208" progId="Equation.DSMT4">
                  <p:embed/>
                </p:oleObj>
              </mc:Choice>
              <mc:Fallback>
                <p:oleObj r:id="rId10" imgW="1918533" imgH="94020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2516" y="2118519"/>
                        <a:ext cx="378460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669218"/>
              </p:ext>
            </p:extLst>
          </p:nvPr>
        </p:nvGraphicFramePr>
        <p:xfrm>
          <a:off x="9060916" y="2786856"/>
          <a:ext cx="9953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Equation" r:id="rId12" imgW="571320" imgH="228600" progId="Equation.DSMT4">
                  <p:embed/>
                </p:oleObj>
              </mc:Choice>
              <mc:Fallback>
                <p:oleObj name="Equation" r:id="rId12" imgW="571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0916" y="2786856"/>
                        <a:ext cx="99536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8008404" y="638969"/>
            <a:ext cx="1722437" cy="106362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9222841" y="2670969"/>
            <a:ext cx="841375" cy="7429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922429" y="3347244"/>
            <a:ext cx="74612" cy="313055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706029" y="4577556"/>
            <a:ext cx="4229100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分析：①若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个线性无关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的特征向量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,…,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，令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,…,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则有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6192304" y="4118769"/>
            <a:ext cx="4424362" cy="22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②若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,…,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x</a:t>
            </a:r>
            <a:r>
              <a:rPr kumimoji="1" lang="en-US" altLang="zh-CN" sz="24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已是标准正交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向量组，则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为正交矩阵，于是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dirty="0">
                <a:solidFill>
                  <a:srgbClr val="FF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r>
              <a:rPr kumimoji="1" lang="en-US" altLang="zh-CN" sz="24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问题最终归结为：</a:t>
            </a:r>
            <a:r>
              <a:rPr kumimoji="1" lang="zh-CN" altLang="en-US" sz="24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方阵</a:t>
            </a:r>
            <a:r>
              <a:rPr kumimoji="1" lang="en-US" altLang="zh-CN" sz="2400" b="1" i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kumimoji="1" lang="en-US" altLang="zh-CN" sz="2400" b="1" i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个标准正交的特征向量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1686979" y="3269456"/>
            <a:ext cx="4281487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947829" y="4044156"/>
            <a:ext cx="4303712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7398804" y="1643856"/>
            <a:ext cx="2867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设其化成了标准形：</a:t>
            </a:r>
          </a:p>
        </p:txBody>
      </p:sp>
    </p:spTree>
    <p:extLst>
      <p:ext uri="{BB962C8B-B14F-4D97-AF65-F5344CB8AC3E}">
        <p14:creationId xmlns:p14="http://schemas.microsoft.com/office/powerpoint/2010/main" val="32316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6" grpId="0" autoUpdateAnimBg="0"/>
      <p:bldP spid="7" grpId="0" build="p" autoUpdateAnimBg="0"/>
      <p:bldP spid="11" grpId="0" animBg="1"/>
      <p:bldP spid="12" grpId="0" animBg="1"/>
      <p:bldP spid="13" grpId="0" animBg="1"/>
      <p:bldP spid="14" grpId="0" build="p" autoUpdateAnimBg="0"/>
      <p:bldP spid="15" grpId="0" build="p" autoUpdateAnimBg="0"/>
      <p:bldP spid="16" grpId="0" animBg="1"/>
      <p:bldP spid="17" grpId="0" animBg="1"/>
      <p:bldP spid="18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3" y="1121752"/>
            <a:ext cx="3484563" cy="518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337743" y="474052"/>
            <a:ext cx="1266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冷却塔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31" y="84066"/>
            <a:ext cx="2704178" cy="6352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0" y="0"/>
            <a:ext cx="2390775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865" y="288708"/>
            <a:ext cx="4495800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474052"/>
            <a:ext cx="4572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595324" y="635776"/>
            <a:ext cx="19875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双叶双曲面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575613"/>
            <a:ext cx="9144000" cy="41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275282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31800" y="1437839"/>
            <a:ext cx="15231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椭球面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271713" y="1211907"/>
            <a:ext cx="5530850" cy="1066800"/>
            <a:chOff x="0" y="0"/>
            <a:chExt cx="3484" cy="67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75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284" y="144"/>
              <a:ext cx="2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1 (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733550" y="3456632"/>
            <a:ext cx="2667000" cy="1600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1733550" y="3815407"/>
            <a:ext cx="2667000" cy="958850"/>
            <a:chOff x="0" y="0"/>
            <a:chExt cx="1680" cy="604"/>
          </a:xfrm>
        </p:grpSpPr>
        <p:sp>
          <p:nvSpPr>
            <p:cNvPr id="16" name="Arc 16"/>
            <p:cNvSpPr>
              <a:spLocks/>
            </p:cNvSpPr>
            <p:nvPr/>
          </p:nvSpPr>
          <p:spPr bwMode="auto">
            <a:xfrm flipH="1">
              <a:off x="0" y="302"/>
              <a:ext cx="1680" cy="302"/>
            </a:xfrm>
            <a:custGeom>
              <a:avLst/>
              <a:gdLst>
                <a:gd name="T0" fmla="*/ 1674 w 43200"/>
                <a:gd name="T1" fmla="*/ 0 h 24097"/>
                <a:gd name="T2" fmla="*/ 5 w 43200"/>
                <a:gd name="T3" fmla="*/ 1 h 24097"/>
                <a:gd name="T4" fmla="*/ 840 w 43200"/>
                <a:gd name="T5" fmla="*/ 31 h 240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4097" fill="none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</a:path>
                <a:path w="43200" h="24097" stroke="0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  <a:lnTo>
                    <a:pt x="21600" y="2497"/>
                  </a:lnTo>
                  <a:lnTo>
                    <a:pt x="43055" y="-1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Arc 17"/>
            <p:cNvSpPr>
              <a:spLocks/>
            </p:cNvSpPr>
            <p:nvPr/>
          </p:nvSpPr>
          <p:spPr bwMode="auto">
            <a:xfrm flipH="1" flipV="1">
              <a:off x="0" y="0"/>
              <a:ext cx="1680" cy="302"/>
            </a:xfrm>
            <a:custGeom>
              <a:avLst/>
              <a:gdLst>
                <a:gd name="T0" fmla="*/ 1674 w 43200"/>
                <a:gd name="T1" fmla="*/ 0 h 24097"/>
                <a:gd name="T2" fmla="*/ 5 w 43200"/>
                <a:gd name="T3" fmla="*/ 1 h 24097"/>
                <a:gd name="T4" fmla="*/ 840 w 43200"/>
                <a:gd name="T5" fmla="*/ 31 h 240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4097" fill="none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</a:path>
                <a:path w="43200" h="24097" stroke="0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  <a:lnTo>
                    <a:pt x="21600" y="2497"/>
                  </a:lnTo>
                  <a:lnTo>
                    <a:pt x="43055" y="-1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318000" y="4218632"/>
            <a:ext cx="48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 </a:t>
            </a:r>
          </a:p>
        </p:txBody>
      </p: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2413000" y="3456632"/>
            <a:ext cx="1225550" cy="1600200"/>
            <a:chOff x="0" y="0"/>
            <a:chExt cx="772" cy="1008"/>
          </a:xfrm>
        </p:grpSpPr>
        <p:sp>
          <p:nvSpPr>
            <p:cNvPr id="20" name="Arc 20"/>
            <p:cNvSpPr>
              <a:spLocks/>
            </p:cNvSpPr>
            <p:nvPr/>
          </p:nvSpPr>
          <p:spPr bwMode="auto">
            <a:xfrm flipH="1">
              <a:off x="4" y="0"/>
              <a:ext cx="384" cy="100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99"/>
                <a:gd name="T2" fmla="*/ 152 w 21600"/>
                <a:gd name="T3" fmla="*/ 43199 h 43199"/>
                <a:gd name="T4" fmla="*/ 0 w 21600"/>
                <a:gd name="T5" fmla="*/ 21600 h 4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</a:path>
                <a:path w="21600" h="43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Arc 21"/>
            <p:cNvSpPr>
              <a:spLocks/>
            </p:cNvSpPr>
            <p:nvPr/>
          </p:nvSpPr>
          <p:spPr bwMode="auto">
            <a:xfrm>
              <a:off x="388" y="0"/>
              <a:ext cx="384" cy="1008"/>
            </a:xfrm>
            <a:custGeom>
              <a:avLst/>
              <a:gdLst>
                <a:gd name="T0" fmla="*/ 0 w 21600"/>
                <a:gd name="T1" fmla="*/ 0 h 43199"/>
                <a:gd name="T2" fmla="*/ 3 w 21600"/>
                <a:gd name="T3" fmla="*/ 1008 h 43199"/>
                <a:gd name="T4" fmla="*/ 0 w 21600"/>
                <a:gd name="T5" fmla="*/ 504 h 43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</a:path>
                <a:path w="21600" h="43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0" y="480"/>
              <a:ext cx="3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</a:p>
          </p:txBody>
        </p:sp>
      </p:grp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2724150" y="2999432"/>
            <a:ext cx="466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428750" y="2694632"/>
            <a:ext cx="3717925" cy="2514600"/>
            <a:chOff x="0" y="0"/>
            <a:chExt cx="2342" cy="1584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0" y="1008"/>
              <a:ext cx="21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1008" y="144"/>
              <a:ext cx="0" cy="13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576" y="672"/>
              <a:ext cx="816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240" y="1219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112" y="787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008" y="0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739" y="691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13" y="2302990"/>
            <a:ext cx="5607730" cy="39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1813" y="1508632"/>
            <a:ext cx="24497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椭圆抛物面 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3124200" y="1281113"/>
            <a:ext cx="4051300" cy="1066800"/>
            <a:chOff x="0" y="0"/>
            <a:chExt cx="2552" cy="672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68" y="144"/>
              <a:ext cx="17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644998" y="2661647"/>
            <a:ext cx="2035175" cy="2862263"/>
            <a:chOff x="0" y="0"/>
            <a:chExt cx="1282" cy="1803"/>
          </a:xfrm>
        </p:grpSpPr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217" y="1265"/>
              <a:ext cx="551" cy="378"/>
            </a:xfrm>
            <a:custGeom>
              <a:avLst/>
              <a:gdLst>
                <a:gd name="T0" fmla="*/ 551 w 688"/>
                <a:gd name="T1" fmla="*/ 0 h 472"/>
                <a:gd name="T2" fmla="*/ 0 w 688"/>
                <a:gd name="T3" fmla="*/ 378 h 4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8" h="472">
                  <a:moveTo>
                    <a:pt x="688" y="0"/>
                  </a:moveTo>
                  <a:lnTo>
                    <a:pt x="0" y="472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0" y="1366"/>
              <a:ext cx="1244" cy="0"/>
            </a:xfrm>
            <a:custGeom>
              <a:avLst/>
              <a:gdLst>
                <a:gd name="T0" fmla="*/ 0 w 1554"/>
                <a:gd name="T1" fmla="*/ 1 h 1"/>
                <a:gd name="T2" fmla="*/ 1244 w 155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4" h="1">
                  <a:moveTo>
                    <a:pt x="0" y="1"/>
                  </a:moveTo>
                  <a:lnTo>
                    <a:pt x="1554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619" y="94"/>
              <a:ext cx="0" cy="1485"/>
            </a:xfrm>
            <a:custGeom>
              <a:avLst/>
              <a:gdLst>
                <a:gd name="T0" fmla="*/ 0 w 1"/>
                <a:gd name="T1" fmla="*/ 1485 h 1856"/>
                <a:gd name="T2" fmla="*/ 1 w 1"/>
                <a:gd name="T3" fmla="*/ 0 h 18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856">
                  <a:moveTo>
                    <a:pt x="0" y="1856"/>
                  </a:moveTo>
                  <a:lnTo>
                    <a:pt x="1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644" y="1362"/>
              <a:ext cx="24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83" y="1520"/>
              <a:ext cx="19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105" y="1320"/>
              <a:ext cx="17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29" y="0"/>
              <a:ext cx="16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28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kumimoji="1"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未知"/>
          <p:cNvSpPr>
            <a:spLocks/>
          </p:cNvSpPr>
          <p:nvPr/>
        </p:nvSpPr>
        <p:spPr bwMode="auto">
          <a:xfrm>
            <a:off x="2740248" y="3534772"/>
            <a:ext cx="1773238" cy="1311275"/>
          </a:xfrm>
          <a:custGeom>
            <a:avLst/>
            <a:gdLst>
              <a:gd name="T0" fmla="*/ 0 w 1395"/>
              <a:gd name="T1" fmla="*/ 48283 h 1032"/>
              <a:gd name="T2" fmla="*/ 190671 w 1395"/>
              <a:gd name="T3" fmla="*/ 467586 h 1032"/>
              <a:gd name="T4" fmla="*/ 533878 w 1395"/>
              <a:gd name="T5" fmla="*/ 1067317 h 1032"/>
              <a:gd name="T6" fmla="*/ 887255 w 1395"/>
              <a:gd name="T7" fmla="*/ 1306193 h 1032"/>
              <a:gd name="T8" fmla="*/ 1220293 w 1395"/>
              <a:gd name="T9" fmla="*/ 1096541 h 1032"/>
              <a:gd name="T10" fmla="*/ 1573669 w 1395"/>
              <a:gd name="T11" fmla="*/ 486646 h 1032"/>
              <a:gd name="T12" fmla="*/ 1773238 w 1395"/>
              <a:gd name="T13" fmla="*/ 0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95" h="1032">
                <a:moveTo>
                  <a:pt x="0" y="38"/>
                </a:moveTo>
                <a:cubicBezTo>
                  <a:pt x="24" y="93"/>
                  <a:pt x="80" y="234"/>
                  <a:pt x="150" y="368"/>
                </a:cubicBezTo>
                <a:cubicBezTo>
                  <a:pt x="220" y="502"/>
                  <a:pt x="329" y="730"/>
                  <a:pt x="420" y="840"/>
                </a:cubicBezTo>
                <a:cubicBezTo>
                  <a:pt x="511" y="950"/>
                  <a:pt x="608" y="1024"/>
                  <a:pt x="698" y="1028"/>
                </a:cubicBezTo>
                <a:cubicBezTo>
                  <a:pt x="788" y="1032"/>
                  <a:pt x="870" y="970"/>
                  <a:pt x="960" y="863"/>
                </a:cubicBezTo>
                <a:cubicBezTo>
                  <a:pt x="1050" y="756"/>
                  <a:pt x="1166" y="527"/>
                  <a:pt x="1238" y="383"/>
                </a:cubicBezTo>
                <a:cubicBezTo>
                  <a:pt x="1310" y="239"/>
                  <a:pt x="1362" y="80"/>
                  <a:pt x="1395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3168873" y="3182347"/>
            <a:ext cx="904875" cy="1662113"/>
            <a:chOff x="0" y="0"/>
            <a:chExt cx="570" cy="1047"/>
          </a:xfrm>
        </p:grpSpPr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0" y="390"/>
              <a:ext cx="289" cy="657"/>
            </a:xfrm>
            <a:custGeom>
              <a:avLst/>
              <a:gdLst>
                <a:gd name="T0" fmla="*/ 0 w 360"/>
                <a:gd name="T1" fmla="*/ 0 h 821"/>
                <a:gd name="T2" fmla="*/ 84 w 360"/>
                <a:gd name="T3" fmla="*/ 312 h 821"/>
                <a:gd name="T4" fmla="*/ 198 w 360"/>
                <a:gd name="T5" fmla="*/ 600 h 821"/>
                <a:gd name="T6" fmla="*/ 289 w 360"/>
                <a:gd name="T7" fmla="*/ 655 h 8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0" h="821">
                  <a:moveTo>
                    <a:pt x="0" y="0"/>
                  </a:moveTo>
                  <a:cubicBezTo>
                    <a:pt x="17" y="65"/>
                    <a:pt x="64" y="265"/>
                    <a:pt x="105" y="390"/>
                  </a:cubicBezTo>
                  <a:cubicBezTo>
                    <a:pt x="146" y="515"/>
                    <a:pt x="205" y="679"/>
                    <a:pt x="247" y="750"/>
                  </a:cubicBezTo>
                  <a:cubicBezTo>
                    <a:pt x="289" y="821"/>
                    <a:pt x="337" y="804"/>
                    <a:pt x="360" y="818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289" y="0"/>
              <a:ext cx="281" cy="1041"/>
            </a:xfrm>
            <a:custGeom>
              <a:avLst/>
              <a:gdLst>
                <a:gd name="T0" fmla="*/ 0 w 352"/>
                <a:gd name="T1" fmla="*/ 1039 h 1300"/>
                <a:gd name="T2" fmla="*/ 89 w 352"/>
                <a:gd name="T3" fmla="*/ 949 h 1300"/>
                <a:gd name="T4" fmla="*/ 204 w 352"/>
                <a:gd name="T5" fmla="*/ 486 h 1300"/>
                <a:gd name="T6" fmla="*/ 281 w 352"/>
                <a:gd name="T7" fmla="*/ 0 h 13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2" h="1300">
                  <a:moveTo>
                    <a:pt x="0" y="1297"/>
                  </a:moveTo>
                  <a:cubicBezTo>
                    <a:pt x="19" y="1278"/>
                    <a:pt x="70" y="1300"/>
                    <a:pt x="112" y="1185"/>
                  </a:cubicBezTo>
                  <a:cubicBezTo>
                    <a:pt x="154" y="1070"/>
                    <a:pt x="215" y="804"/>
                    <a:pt x="255" y="607"/>
                  </a:cubicBezTo>
                  <a:cubicBezTo>
                    <a:pt x="295" y="410"/>
                    <a:pt x="332" y="126"/>
                    <a:pt x="352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未知"/>
          <p:cNvSpPr>
            <a:spLocks/>
          </p:cNvSpPr>
          <p:nvPr/>
        </p:nvSpPr>
        <p:spPr bwMode="auto">
          <a:xfrm>
            <a:off x="3627661" y="3798297"/>
            <a:ext cx="350837" cy="1038225"/>
          </a:xfrm>
          <a:custGeom>
            <a:avLst/>
            <a:gdLst>
              <a:gd name="T0" fmla="*/ 0 w 221"/>
              <a:gd name="T1" fmla="*/ 1035050 h 654"/>
              <a:gd name="T2" fmla="*/ 119062 w 221"/>
              <a:gd name="T3" fmla="*/ 946150 h 654"/>
              <a:gd name="T4" fmla="*/ 255587 w 221"/>
              <a:gd name="T5" fmla="*/ 482600 h 654"/>
              <a:gd name="T6" fmla="*/ 350837 w 221"/>
              <a:gd name="T7" fmla="*/ 0 h 6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1" h="654">
                <a:moveTo>
                  <a:pt x="0" y="652"/>
                </a:moveTo>
                <a:cubicBezTo>
                  <a:pt x="12" y="643"/>
                  <a:pt x="48" y="654"/>
                  <a:pt x="75" y="596"/>
                </a:cubicBezTo>
                <a:cubicBezTo>
                  <a:pt x="102" y="538"/>
                  <a:pt x="137" y="403"/>
                  <a:pt x="161" y="304"/>
                </a:cubicBezTo>
                <a:cubicBezTo>
                  <a:pt x="185" y="205"/>
                  <a:pt x="209" y="63"/>
                  <a:pt x="221" y="0"/>
                </a:cubicBezTo>
              </a:path>
            </a:pathLst>
          </a:custGeom>
          <a:noFill/>
          <a:ln w="19050" cap="flat" cmpd="sng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Oval 23"/>
          <p:cNvSpPr>
            <a:spLocks noChangeAspect="1" noChangeArrowheads="1"/>
          </p:cNvSpPr>
          <p:nvPr/>
        </p:nvSpPr>
        <p:spPr bwMode="auto">
          <a:xfrm>
            <a:off x="2719611" y="3129960"/>
            <a:ext cx="1801812" cy="7207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120650" y="29210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12" y="206115"/>
            <a:ext cx="4091811" cy="30068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66" y="3129960"/>
            <a:ext cx="3528685" cy="3425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59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705249" y="5033929"/>
            <a:ext cx="377825" cy="706437"/>
            <a:chOff x="0" y="0"/>
            <a:chExt cx="238" cy="445"/>
          </a:xfrm>
        </p:grpSpPr>
        <p:sp>
          <p:nvSpPr>
            <p:cNvPr id="3" name="未知"/>
            <p:cNvSpPr>
              <a:spLocks/>
            </p:cNvSpPr>
            <p:nvPr/>
          </p:nvSpPr>
          <p:spPr bwMode="auto">
            <a:xfrm>
              <a:off x="0" y="13"/>
              <a:ext cx="114" cy="432"/>
            </a:xfrm>
            <a:custGeom>
              <a:avLst/>
              <a:gdLst>
                <a:gd name="T0" fmla="*/ 0 w 158"/>
                <a:gd name="T1" fmla="*/ 432 h 600"/>
                <a:gd name="T2" fmla="*/ 60 w 158"/>
                <a:gd name="T3" fmla="*/ 86 h 600"/>
                <a:gd name="T4" fmla="*/ 114 w 158"/>
                <a:gd name="T5" fmla="*/ 0 h 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600">
                  <a:moveTo>
                    <a:pt x="0" y="600"/>
                  </a:moveTo>
                  <a:cubicBezTo>
                    <a:pt x="14" y="520"/>
                    <a:pt x="57" y="220"/>
                    <a:pt x="83" y="120"/>
                  </a:cubicBezTo>
                  <a:cubicBezTo>
                    <a:pt x="109" y="20"/>
                    <a:pt x="143" y="25"/>
                    <a:pt x="158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119" y="0"/>
              <a:ext cx="119" cy="191"/>
            </a:xfrm>
            <a:custGeom>
              <a:avLst/>
              <a:gdLst>
                <a:gd name="T0" fmla="*/ 119 w 165"/>
                <a:gd name="T1" fmla="*/ 191 h 265"/>
                <a:gd name="T2" fmla="*/ 71 w 165"/>
                <a:gd name="T3" fmla="*/ 29 h 265"/>
                <a:gd name="T4" fmla="*/ 0 w 165"/>
                <a:gd name="T5" fmla="*/ 1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5" h="265">
                  <a:moveTo>
                    <a:pt x="165" y="265"/>
                  </a:moveTo>
                  <a:cubicBezTo>
                    <a:pt x="154" y="228"/>
                    <a:pt x="126" y="80"/>
                    <a:pt x="98" y="40"/>
                  </a:cubicBezTo>
                  <a:cubicBezTo>
                    <a:pt x="70" y="0"/>
                    <a:pt x="20" y="28"/>
                    <a:pt x="0" y="2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562374" y="3232116"/>
            <a:ext cx="2286000" cy="2251075"/>
            <a:chOff x="0" y="0"/>
            <a:chExt cx="1440" cy="1418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0" y="794"/>
              <a:ext cx="26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28" y="1099"/>
              <a:ext cx="212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514" y="427"/>
              <a:ext cx="198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" y="0"/>
              <a:ext cx="184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0" rIns="16200" bIns="972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sz="3200" b="1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kumimoji="1" lang="en-US" altLang="zh-CN" sz="3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204" y="82"/>
              <a:ext cx="5" cy="1066"/>
            </a:xfrm>
            <a:custGeom>
              <a:avLst/>
              <a:gdLst>
                <a:gd name="T0" fmla="*/ 5 w 7"/>
                <a:gd name="T1" fmla="*/ 1066 h 1478"/>
                <a:gd name="T2" fmla="*/ 0 w 7"/>
                <a:gd name="T3" fmla="*/ 0 h 14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478">
                  <a:moveTo>
                    <a:pt x="7" y="1478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209" y="781"/>
              <a:ext cx="350" cy="367"/>
            </a:xfrm>
            <a:custGeom>
              <a:avLst/>
              <a:gdLst>
                <a:gd name="T0" fmla="*/ 350 w 485"/>
                <a:gd name="T1" fmla="*/ 0 h 509"/>
                <a:gd name="T2" fmla="*/ 0 w 485"/>
                <a:gd name="T3" fmla="*/ 367 h 50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85" h="509">
                  <a:moveTo>
                    <a:pt x="485" y="0"/>
                  </a:moveTo>
                  <a:lnTo>
                    <a:pt x="0" y="509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204" y="1148"/>
              <a:ext cx="1065" cy="1"/>
            </a:xfrm>
            <a:custGeom>
              <a:avLst/>
              <a:gdLst>
                <a:gd name="T0" fmla="*/ 0 w 1477"/>
                <a:gd name="T1" fmla="*/ 0 h 1"/>
                <a:gd name="T2" fmla="*/ 1065 w 1477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77" h="1">
                  <a:moveTo>
                    <a:pt x="0" y="0"/>
                  </a:moveTo>
                  <a:lnTo>
                    <a:pt x="1477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3133624" y="4065554"/>
            <a:ext cx="3589338" cy="635000"/>
            <a:chOff x="0" y="0"/>
            <a:chExt cx="2261" cy="400"/>
          </a:xfrm>
        </p:grpSpPr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0" y="17"/>
              <a:ext cx="625" cy="383"/>
            </a:xfrm>
            <a:custGeom>
              <a:avLst/>
              <a:gdLst>
                <a:gd name="T0" fmla="*/ 373 w 866"/>
                <a:gd name="T1" fmla="*/ 0 h 532"/>
                <a:gd name="T2" fmla="*/ 563 w 866"/>
                <a:gd name="T3" fmla="*/ 189 h 532"/>
                <a:gd name="T4" fmla="*/ 0 w 866"/>
                <a:gd name="T5" fmla="*/ 383 h 5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6" h="532">
                  <a:moveTo>
                    <a:pt x="517" y="0"/>
                  </a:moveTo>
                  <a:cubicBezTo>
                    <a:pt x="561" y="42"/>
                    <a:pt x="866" y="174"/>
                    <a:pt x="780" y="262"/>
                  </a:cubicBezTo>
                  <a:cubicBezTo>
                    <a:pt x="694" y="350"/>
                    <a:pt x="162" y="476"/>
                    <a:pt x="0" y="532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1587" y="0"/>
              <a:ext cx="674" cy="393"/>
            </a:xfrm>
            <a:custGeom>
              <a:avLst/>
              <a:gdLst>
                <a:gd name="T0" fmla="*/ 262 w 935"/>
                <a:gd name="T1" fmla="*/ 393 h 545"/>
                <a:gd name="T2" fmla="*/ 68 w 935"/>
                <a:gd name="T3" fmla="*/ 195 h 545"/>
                <a:gd name="T4" fmla="*/ 674 w 935"/>
                <a:gd name="T5" fmla="*/ 0 h 5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5" h="545">
                  <a:moveTo>
                    <a:pt x="363" y="545"/>
                  </a:moveTo>
                  <a:cubicBezTo>
                    <a:pt x="318" y="499"/>
                    <a:pt x="0" y="361"/>
                    <a:pt x="95" y="270"/>
                  </a:cubicBezTo>
                  <a:cubicBezTo>
                    <a:pt x="190" y="179"/>
                    <a:pt x="760" y="56"/>
                    <a:pt x="9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未知"/>
          <p:cNvSpPr>
            <a:spLocks/>
          </p:cNvSpPr>
          <p:nvPr/>
        </p:nvSpPr>
        <p:spPr bwMode="auto">
          <a:xfrm>
            <a:off x="3511449" y="3613116"/>
            <a:ext cx="2817813" cy="1447800"/>
          </a:xfrm>
          <a:custGeom>
            <a:avLst/>
            <a:gdLst>
              <a:gd name="T0" fmla="*/ 0 w 2460"/>
              <a:gd name="T1" fmla="*/ 0 h 1266"/>
              <a:gd name="T2" fmla="*/ 1391725 w 2460"/>
              <a:gd name="T3" fmla="*/ 1440938 h 1266"/>
              <a:gd name="T4" fmla="*/ 2817813 w 2460"/>
              <a:gd name="T5" fmla="*/ 42313 h 12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60" h="1266">
                <a:moveTo>
                  <a:pt x="0" y="0"/>
                </a:moveTo>
                <a:cubicBezTo>
                  <a:pt x="203" y="210"/>
                  <a:pt x="805" y="1254"/>
                  <a:pt x="1215" y="1260"/>
                </a:cubicBezTo>
                <a:cubicBezTo>
                  <a:pt x="1625" y="1266"/>
                  <a:pt x="2201" y="292"/>
                  <a:pt x="2460" y="3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350987" y="2116104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双曲抛物面 </a:t>
            </a: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6502299" y="1887504"/>
            <a:ext cx="2098675" cy="1066800"/>
            <a:chOff x="0" y="0"/>
            <a:chExt cx="1322" cy="672"/>
          </a:xfrm>
        </p:grpSpPr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6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3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768" y="144"/>
              <a:ext cx="55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8524774" y="2085941"/>
            <a:ext cx="1933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&gt;0, </a:t>
            </a:r>
            <a:r>
              <a:rPr kumimoji="1" lang="en-US" altLang="zh-C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&gt;0)</a:t>
            </a: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4408386" y="2086734"/>
            <a:ext cx="17795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马鞍面</a:t>
            </a:r>
            <a:r>
              <a:rPr kumimoji="1"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2970112" y="5068854"/>
            <a:ext cx="3905250" cy="947737"/>
            <a:chOff x="0" y="0"/>
            <a:chExt cx="2460" cy="597"/>
          </a:xfrm>
        </p:grpSpPr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0" y="423"/>
              <a:ext cx="1889" cy="174"/>
            </a:xfrm>
            <a:custGeom>
              <a:avLst/>
              <a:gdLst>
                <a:gd name="T0" fmla="*/ 0 w 2618"/>
                <a:gd name="T1" fmla="*/ 168 h 241"/>
                <a:gd name="T2" fmla="*/ 1088 w 2618"/>
                <a:gd name="T3" fmla="*/ 1 h 241"/>
                <a:gd name="T4" fmla="*/ 1889 w 2618"/>
                <a:gd name="T5" fmla="*/ 174 h 2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18" h="241">
                  <a:moveTo>
                    <a:pt x="0" y="233"/>
                  </a:moveTo>
                  <a:cubicBezTo>
                    <a:pt x="251" y="194"/>
                    <a:pt x="1072" y="0"/>
                    <a:pt x="1508" y="1"/>
                  </a:cubicBezTo>
                  <a:cubicBezTo>
                    <a:pt x="1944" y="2"/>
                    <a:pt x="2387" y="191"/>
                    <a:pt x="2618" y="24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未知"/>
            <p:cNvSpPr>
              <a:spLocks/>
            </p:cNvSpPr>
            <p:nvPr/>
          </p:nvSpPr>
          <p:spPr bwMode="auto">
            <a:xfrm rot="10800000">
              <a:off x="571" y="0"/>
              <a:ext cx="1889" cy="174"/>
            </a:xfrm>
            <a:custGeom>
              <a:avLst/>
              <a:gdLst>
                <a:gd name="T0" fmla="*/ 0 w 2618"/>
                <a:gd name="T1" fmla="*/ 168 h 241"/>
                <a:gd name="T2" fmla="*/ 1088 w 2618"/>
                <a:gd name="T3" fmla="*/ 1 h 241"/>
                <a:gd name="T4" fmla="*/ 1889 w 2618"/>
                <a:gd name="T5" fmla="*/ 174 h 2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18" h="241">
                  <a:moveTo>
                    <a:pt x="0" y="233"/>
                  </a:moveTo>
                  <a:cubicBezTo>
                    <a:pt x="251" y="194"/>
                    <a:pt x="1072" y="0"/>
                    <a:pt x="1508" y="1"/>
                  </a:cubicBezTo>
                  <a:cubicBezTo>
                    <a:pt x="1944" y="2"/>
                    <a:pt x="2387" y="191"/>
                    <a:pt x="2618" y="24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未知"/>
          <p:cNvSpPr>
            <a:spLocks/>
          </p:cNvSpPr>
          <p:nvPr/>
        </p:nvSpPr>
        <p:spPr bwMode="auto">
          <a:xfrm>
            <a:off x="2962174" y="3552791"/>
            <a:ext cx="919163" cy="2452688"/>
          </a:xfrm>
          <a:custGeom>
            <a:avLst/>
            <a:gdLst>
              <a:gd name="T0" fmla="*/ 0 w 803"/>
              <a:gd name="T1" fmla="*/ 2452688 h 2144"/>
              <a:gd name="T2" fmla="*/ 120189 w 803"/>
              <a:gd name="T3" fmla="*/ 1165713 h 2144"/>
              <a:gd name="T4" fmla="*/ 283876 w 803"/>
              <a:gd name="T5" fmla="*/ 239091 h 2144"/>
              <a:gd name="T6" fmla="*/ 566607 w 803"/>
              <a:gd name="T7" fmla="*/ 50335 h 2144"/>
              <a:gd name="T8" fmla="*/ 772646 w 803"/>
              <a:gd name="T9" fmla="*/ 539957 h 2144"/>
              <a:gd name="T10" fmla="*/ 919163 w 803"/>
              <a:gd name="T11" fmla="*/ 1518058 h 2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3" h="2144">
                <a:moveTo>
                  <a:pt x="0" y="2144"/>
                </a:moveTo>
                <a:cubicBezTo>
                  <a:pt x="17" y="1957"/>
                  <a:pt x="64" y="1341"/>
                  <a:pt x="105" y="1019"/>
                </a:cubicBezTo>
                <a:cubicBezTo>
                  <a:pt x="146" y="697"/>
                  <a:pt x="183" y="372"/>
                  <a:pt x="248" y="209"/>
                </a:cubicBezTo>
                <a:cubicBezTo>
                  <a:pt x="313" y="46"/>
                  <a:pt x="424" y="0"/>
                  <a:pt x="495" y="44"/>
                </a:cubicBezTo>
                <a:cubicBezTo>
                  <a:pt x="566" y="88"/>
                  <a:pt x="624" y="258"/>
                  <a:pt x="675" y="472"/>
                </a:cubicBezTo>
                <a:cubicBezTo>
                  <a:pt x="726" y="686"/>
                  <a:pt x="776" y="1149"/>
                  <a:pt x="803" y="132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3651149" y="3816316"/>
            <a:ext cx="2470150" cy="1531938"/>
            <a:chOff x="0" y="0"/>
            <a:chExt cx="1556" cy="965"/>
          </a:xfrm>
        </p:grpSpPr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43" y="175"/>
              <a:ext cx="171" cy="108"/>
            </a:xfrm>
            <a:custGeom>
              <a:avLst/>
              <a:gdLst>
                <a:gd name="T0" fmla="*/ 171 w 237"/>
                <a:gd name="T1" fmla="*/ 108 h 150"/>
                <a:gd name="T2" fmla="*/ 95 w 237"/>
                <a:gd name="T3" fmla="*/ 56 h 150"/>
                <a:gd name="T4" fmla="*/ 0 w 237"/>
                <a:gd name="T5" fmla="*/ 0 h 1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7" h="150">
                  <a:moveTo>
                    <a:pt x="237" y="150"/>
                  </a:moveTo>
                  <a:lnTo>
                    <a:pt x="132" y="78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1330" y="261"/>
              <a:ext cx="226" cy="89"/>
            </a:xfrm>
            <a:custGeom>
              <a:avLst/>
              <a:gdLst>
                <a:gd name="T0" fmla="*/ 0 w 312"/>
                <a:gd name="T1" fmla="*/ 89 h 123"/>
                <a:gd name="T2" fmla="*/ 54 w 312"/>
                <a:gd name="T3" fmla="*/ 59 h 123"/>
                <a:gd name="T4" fmla="*/ 148 w 312"/>
                <a:gd name="T5" fmla="*/ 24 h 123"/>
                <a:gd name="T6" fmla="*/ 226 w 312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2" h="123">
                  <a:moveTo>
                    <a:pt x="0" y="123"/>
                  </a:moveTo>
                  <a:cubicBezTo>
                    <a:pt x="12" y="116"/>
                    <a:pt x="41" y="96"/>
                    <a:pt x="75" y="81"/>
                  </a:cubicBezTo>
                  <a:cubicBezTo>
                    <a:pt x="109" y="66"/>
                    <a:pt x="165" y="47"/>
                    <a:pt x="204" y="33"/>
                  </a:cubicBezTo>
                  <a:cubicBezTo>
                    <a:pt x="243" y="19"/>
                    <a:pt x="290" y="7"/>
                    <a:pt x="312" y="0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0" y="0"/>
              <a:ext cx="140" cy="790"/>
            </a:xfrm>
            <a:custGeom>
              <a:avLst/>
              <a:gdLst>
                <a:gd name="T0" fmla="*/ 140 w 140"/>
                <a:gd name="T1" fmla="*/ 790 h 790"/>
                <a:gd name="T2" fmla="*/ 100 w 140"/>
                <a:gd name="T3" fmla="*/ 436 h 790"/>
                <a:gd name="T4" fmla="*/ 44 w 140"/>
                <a:gd name="T5" fmla="*/ 136 h 790"/>
                <a:gd name="T6" fmla="*/ 0 w 140"/>
                <a:gd name="T7" fmla="*/ 0 h 7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790">
                  <a:moveTo>
                    <a:pt x="140" y="790"/>
                  </a:moveTo>
                  <a:cubicBezTo>
                    <a:pt x="133" y="731"/>
                    <a:pt x="116" y="545"/>
                    <a:pt x="100" y="436"/>
                  </a:cubicBezTo>
                  <a:cubicBezTo>
                    <a:pt x="84" y="327"/>
                    <a:pt x="61" y="209"/>
                    <a:pt x="44" y="136"/>
                  </a:cubicBezTo>
                  <a:cubicBezTo>
                    <a:pt x="27" y="63"/>
                    <a:pt x="9" y="28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未知"/>
            <p:cNvSpPr>
              <a:spLocks/>
            </p:cNvSpPr>
            <p:nvPr/>
          </p:nvSpPr>
          <p:spPr bwMode="auto">
            <a:xfrm>
              <a:off x="783" y="767"/>
              <a:ext cx="119" cy="191"/>
            </a:xfrm>
            <a:custGeom>
              <a:avLst/>
              <a:gdLst>
                <a:gd name="T0" fmla="*/ 119 w 165"/>
                <a:gd name="T1" fmla="*/ 191 h 265"/>
                <a:gd name="T2" fmla="*/ 71 w 165"/>
                <a:gd name="T3" fmla="*/ 29 h 265"/>
                <a:gd name="T4" fmla="*/ 0 w 165"/>
                <a:gd name="T5" fmla="*/ 1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5" h="265">
                  <a:moveTo>
                    <a:pt x="165" y="265"/>
                  </a:moveTo>
                  <a:cubicBezTo>
                    <a:pt x="154" y="228"/>
                    <a:pt x="126" y="80"/>
                    <a:pt x="98" y="40"/>
                  </a:cubicBezTo>
                  <a:cubicBezTo>
                    <a:pt x="70" y="0"/>
                    <a:pt x="20" y="28"/>
                    <a:pt x="0" y="25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150" y="790"/>
              <a:ext cx="1368" cy="175"/>
            </a:xfrm>
            <a:custGeom>
              <a:avLst/>
              <a:gdLst>
                <a:gd name="T0" fmla="*/ 0 w 1368"/>
                <a:gd name="T1" fmla="*/ 0 h 175"/>
                <a:gd name="T2" fmla="*/ 336 w 1368"/>
                <a:gd name="T3" fmla="*/ 98 h 175"/>
                <a:gd name="T4" fmla="*/ 736 w 1368"/>
                <a:gd name="T5" fmla="*/ 174 h 175"/>
                <a:gd name="T6" fmla="*/ 1368 w 1368"/>
                <a:gd name="T7" fmla="*/ 104 h 1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8" h="175">
                  <a:moveTo>
                    <a:pt x="0" y="0"/>
                  </a:moveTo>
                  <a:cubicBezTo>
                    <a:pt x="56" y="17"/>
                    <a:pt x="213" y="69"/>
                    <a:pt x="336" y="98"/>
                  </a:cubicBezTo>
                  <a:cubicBezTo>
                    <a:pt x="458" y="127"/>
                    <a:pt x="564" y="173"/>
                    <a:pt x="736" y="174"/>
                  </a:cubicBezTo>
                  <a:cubicBezTo>
                    <a:pt x="908" y="175"/>
                    <a:pt x="1236" y="119"/>
                    <a:pt x="1368" y="104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" name="未知"/>
          <p:cNvSpPr>
            <a:spLocks/>
          </p:cNvSpPr>
          <p:nvPr/>
        </p:nvSpPr>
        <p:spPr bwMode="auto">
          <a:xfrm>
            <a:off x="5959374" y="3552791"/>
            <a:ext cx="919163" cy="2452688"/>
          </a:xfrm>
          <a:custGeom>
            <a:avLst/>
            <a:gdLst>
              <a:gd name="T0" fmla="*/ 0 w 803"/>
              <a:gd name="T1" fmla="*/ 2452688 h 2144"/>
              <a:gd name="T2" fmla="*/ 120189 w 803"/>
              <a:gd name="T3" fmla="*/ 1165713 h 2144"/>
              <a:gd name="T4" fmla="*/ 283876 w 803"/>
              <a:gd name="T5" fmla="*/ 239091 h 2144"/>
              <a:gd name="T6" fmla="*/ 566607 w 803"/>
              <a:gd name="T7" fmla="*/ 50335 h 2144"/>
              <a:gd name="T8" fmla="*/ 772646 w 803"/>
              <a:gd name="T9" fmla="*/ 539957 h 2144"/>
              <a:gd name="T10" fmla="*/ 919163 w 803"/>
              <a:gd name="T11" fmla="*/ 1518058 h 2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3" h="2144">
                <a:moveTo>
                  <a:pt x="0" y="2144"/>
                </a:moveTo>
                <a:cubicBezTo>
                  <a:pt x="17" y="1957"/>
                  <a:pt x="64" y="1341"/>
                  <a:pt x="105" y="1019"/>
                </a:cubicBezTo>
                <a:cubicBezTo>
                  <a:pt x="146" y="697"/>
                  <a:pt x="183" y="372"/>
                  <a:pt x="248" y="209"/>
                </a:cubicBezTo>
                <a:cubicBezTo>
                  <a:pt x="313" y="46"/>
                  <a:pt x="424" y="0"/>
                  <a:pt x="495" y="44"/>
                </a:cubicBezTo>
                <a:cubicBezTo>
                  <a:pt x="566" y="88"/>
                  <a:pt x="624" y="258"/>
                  <a:pt x="675" y="472"/>
                </a:cubicBezTo>
                <a:cubicBezTo>
                  <a:pt x="726" y="686"/>
                  <a:pt x="776" y="1149"/>
                  <a:pt x="803" y="132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0" y="264494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kumimoji="1" lang="zh-C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5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30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624013" y="77002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5.11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已知二次型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秩为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求参数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将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标准化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并指出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表示何种二次曲面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Solution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的矩阵为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621885"/>
              </p:ext>
            </p:extLst>
          </p:nvPr>
        </p:nvGraphicFramePr>
        <p:xfrm>
          <a:off x="2922588" y="663275"/>
          <a:ext cx="65468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公式" r:id="rId4" imgW="3324045" imgH="190386" progId="Equation.3">
                  <p:embed/>
                </p:oleObj>
              </mc:Choice>
              <mc:Fallback>
                <p:oleObj name="公式" r:id="rId4" imgW="3324045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663275"/>
                        <a:ext cx="65468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86519"/>
              </p:ext>
            </p:extLst>
          </p:nvPr>
        </p:nvGraphicFramePr>
        <p:xfrm>
          <a:off x="4360211" y="3874737"/>
          <a:ext cx="3144838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公式" r:id="rId6" imgW="1533585" imgH="819122" progId="Equation.3">
                  <p:embed/>
                </p:oleObj>
              </mc:Choice>
              <mc:Fallback>
                <p:oleObj name="公式" r:id="rId6" imgW="15335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211" y="3874737"/>
                        <a:ext cx="3144838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9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665171" y="0"/>
            <a:ext cx="9082088" cy="682783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R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(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 = 2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 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c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3.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的特征值为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0, 4, 9.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因此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经过正交变换化为                     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  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进而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1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即表示椭圆柱面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623790"/>
              </p:ext>
            </p:extLst>
          </p:nvPr>
        </p:nvGraphicFramePr>
        <p:xfrm>
          <a:off x="1773121" y="806450"/>
          <a:ext cx="8853488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公式" r:id="rId4" imgW="3971985" imgH="819122" progId="Equation.3">
                  <p:embed/>
                </p:oleObj>
              </mc:Choice>
              <mc:Fallback>
                <p:oleObj name="公式" r:id="rId4" imgW="39719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121" y="806450"/>
                        <a:ext cx="8853488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012351"/>
              </p:ext>
            </p:extLst>
          </p:nvPr>
        </p:nvGraphicFramePr>
        <p:xfrm>
          <a:off x="6524509" y="3975100"/>
          <a:ext cx="192881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1" name="公式" r:id="rId6" imgW="723852" imgH="190386" progId="Equation.3">
                  <p:embed/>
                </p:oleObj>
              </mc:Choice>
              <mc:Fallback>
                <p:oleObj name="公式" r:id="rId6" imgW="723852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509" y="3975100"/>
                        <a:ext cx="1928812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2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867301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已知二次型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经过正交变换化成的标准形为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求参数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及所用的正交变换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Solution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的矩阵为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173928"/>
              </p:ext>
            </p:extLst>
          </p:nvPr>
        </p:nvGraphicFramePr>
        <p:xfrm>
          <a:off x="4567639" y="1989138"/>
          <a:ext cx="29829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5" imgW="1447704" imgH="190386" progId="Equation.DSMT4">
                  <p:embed/>
                </p:oleObj>
              </mc:Choice>
              <mc:Fallback>
                <p:oleObj name="Equation" r:id="rId5" imgW="1447704" imgH="190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639" y="1989138"/>
                        <a:ext cx="29829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975940"/>
              </p:ext>
            </p:extLst>
          </p:nvPr>
        </p:nvGraphicFramePr>
        <p:xfrm>
          <a:off x="3991376" y="620713"/>
          <a:ext cx="55181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7" imgW="2781156" imgH="190386" progId="Equation.DSMT4">
                  <p:embed/>
                </p:oleObj>
              </mc:Choice>
              <mc:Fallback>
                <p:oleObj name="Equation" r:id="rId7" imgW="2781156" imgH="190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376" y="620713"/>
                        <a:ext cx="55181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205187"/>
              </p:ext>
            </p:extLst>
          </p:nvPr>
        </p:nvGraphicFramePr>
        <p:xfrm>
          <a:off x="5407426" y="4005263"/>
          <a:ext cx="24701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" name="公式" r:id="rId9" imgW="1181244" imgH="819122" progId="Equation.3">
                  <p:embed/>
                </p:oleObj>
              </mc:Choice>
              <mc:Fallback>
                <p:oleObj name="公式" r:id="rId9" imgW="1181244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426" y="4005263"/>
                        <a:ext cx="247015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5420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43789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由标准形为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知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的特征值为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由于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299567"/>
              </p:ext>
            </p:extLst>
          </p:nvPr>
        </p:nvGraphicFramePr>
        <p:xfrm>
          <a:off x="4440989" y="733425"/>
          <a:ext cx="36163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" name="公式" r:id="rId4" imgW="1447704" imgH="190386" progId="Equation.3">
                  <p:embed/>
                </p:oleObj>
              </mc:Choice>
              <mc:Fallback>
                <p:oleObj name="公式" r:id="rId4" imgW="1447704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989" y="733425"/>
                        <a:ext cx="361632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722350"/>
              </p:ext>
            </p:extLst>
          </p:nvPr>
        </p:nvGraphicFramePr>
        <p:xfrm>
          <a:off x="2372477" y="2543175"/>
          <a:ext cx="5916612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公式" r:id="rId6" imgW="2447985" imgH="819122" progId="Equation.3">
                  <p:embed/>
                </p:oleObj>
              </mc:Choice>
              <mc:Fallback>
                <p:oleObj name="公式" r:id="rId6" imgW="24479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477" y="2543175"/>
                        <a:ext cx="5916612" cy="211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956509"/>
              </p:ext>
            </p:extLst>
          </p:nvPr>
        </p:nvGraphicFramePr>
        <p:xfrm>
          <a:off x="3927557" y="5013176"/>
          <a:ext cx="6264696" cy="1248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" name="Equation" r:id="rId8" imgW="1409400" imgH="203040" progId="Equation.DSMT4">
                  <p:embed/>
                </p:oleObj>
              </mc:Choice>
              <mc:Fallback>
                <p:oleObj name="Equation" r:id="rId8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557" y="5013176"/>
                        <a:ext cx="6264696" cy="1248534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-33972" y="86628"/>
            <a:ext cx="12225972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由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是</a:t>
            </a:r>
            <a:r>
              <a:rPr kumimoji="0" lang="zh-CN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– 6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–a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+9 = 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的根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得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2,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  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-2(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舍去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).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因而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当</a:t>
            </a:r>
            <a:r>
              <a:rPr kumimoji="0" lang="zh-CN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= 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时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– 1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559802"/>
              </p:ext>
            </p:extLst>
          </p:nvPr>
        </p:nvGraphicFramePr>
        <p:xfrm>
          <a:off x="4306821" y="1197823"/>
          <a:ext cx="2955925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6" name="公式" r:id="rId4" imgW="1152489" imgH="819122" progId="Equation.3">
                  <p:embed/>
                </p:oleObj>
              </mc:Choice>
              <mc:Fallback>
                <p:oleObj name="公式" r:id="rId4" imgW="1152489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21" y="1197823"/>
                        <a:ext cx="2955925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236050"/>
              </p:ext>
            </p:extLst>
          </p:nvPr>
        </p:nvGraphicFramePr>
        <p:xfrm>
          <a:off x="3491389" y="4344878"/>
          <a:ext cx="5175250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name="公式" r:id="rId6" imgW="2114430" imgH="819122" progId="Equation.3">
                  <p:embed/>
                </p:oleObj>
              </mc:Choice>
              <mc:Fallback>
                <p:oleObj name="公式" r:id="rId6" imgW="2114430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389" y="4344878"/>
                        <a:ext cx="5175250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7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702370" y="392067"/>
            <a:ext cx="34563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FF3300"/>
                </a:solidFill>
                <a:latin typeface="黑体" panose="02010609060101010101" pitchFamily="49" charset="-122"/>
              </a:rPr>
              <a:t> 实对称矩阵的性质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585102" y="1869069"/>
            <a:ext cx="7373938" cy="103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3300"/>
                </a:solidFill>
                <a:latin typeface="黑体" panose="02010609060101010101" pitchFamily="49" charset="-122"/>
              </a:rPr>
              <a:t>定理1</a:t>
            </a:r>
            <a:r>
              <a:rPr kumimoji="1" lang="zh-CN" altLang="en-US" sz="2400" b="1" dirty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3333CC"/>
                </a:solidFill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实对称矩阵的特征值是实数；实对称矩阵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的 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k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重特征值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Symbol" panose="05050102010706020507" pitchFamily="18" charset="2"/>
                <a:ea typeface="华文细黑" panose="02010600040101010101" pitchFamily="2" charset="-122"/>
              </a:rPr>
              <a:t>l</a:t>
            </a:r>
            <a:r>
              <a:rPr kumimoji="1" lang="zh-CN" altLang="en-US" sz="2400" b="1" i="1" baseline="-30000" dirty="0">
                <a:solidFill>
                  <a:srgbClr val="000000"/>
                </a:solidFill>
                <a:ea typeface="华文细黑" panose="02010600040101010101" pitchFamily="2" charset="-122"/>
              </a:rPr>
              <a:t>i  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对应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k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个线性无关的特征向量.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117558" y="34252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5710890" y="2903198"/>
            <a:ext cx="792162" cy="890586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0" tIns="0" rIns="0" bIns="0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974040" y="3939834"/>
            <a:ext cx="6985000" cy="10350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实对称矩阵一定可以找到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个</a:t>
            </a:r>
            <a:r>
              <a:rPr kumimoji="1"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线性无关的特征向量</a:t>
            </a: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，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即一定可以</a:t>
            </a:r>
            <a:r>
              <a:rPr kumimoji="1"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对角化</a:t>
            </a:r>
          </a:p>
        </p:txBody>
      </p:sp>
    </p:spTree>
    <p:extLst>
      <p:ext uri="{BB962C8B-B14F-4D97-AF65-F5344CB8AC3E}">
        <p14:creationId xmlns:p14="http://schemas.microsoft.com/office/powerpoint/2010/main" val="6489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animBg="1"/>
      <p:bldP spid="6" grpId="0" bldLvl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98205"/>
              </p:ext>
            </p:extLst>
          </p:nvPr>
        </p:nvGraphicFramePr>
        <p:xfrm>
          <a:off x="4964803" y="580265"/>
          <a:ext cx="1212850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2" name="Equation" r:id="rId4" imgW="495000" imgH="596880" progId="Equation.DSMT4">
                  <p:embed/>
                </p:oleObj>
              </mc:Choice>
              <mc:Fallback>
                <p:oleObj name="Equation" r:id="rId4" imgW="49500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803" y="580265"/>
                        <a:ext cx="1212850" cy="154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26297" y="890375"/>
            <a:ext cx="43604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宋体"/>
              </a:rPr>
              <a:t>当</a:t>
            </a:r>
            <a:r>
              <a:rPr lang="zh-CN" alt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  <a:sym typeface="Symbol" panose="05050102010706020507" pitchFamily="18" charset="2"/>
              </a:rPr>
              <a:t> 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= 2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宋体"/>
              </a:rPr>
              <a:t>时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, (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A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 – 2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E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)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x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 =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0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6196" y="2994782"/>
            <a:ext cx="43604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宋体"/>
              </a:rPr>
              <a:t>当</a:t>
            </a:r>
            <a:r>
              <a:rPr lang="zh-CN" alt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  <a:sym typeface="Symbol" panose="05050102010706020507" pitchFamily="18" charset="2"/>
              </a:rPr>
              <a:t> 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= 5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宋体"/>
              </a:rPr>
              <a:t>时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, (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A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 – 5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E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)</a:t>
            </a:r>
            <a:r>
              <a:rPr lang="en-US" altLang="zh-CN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x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 =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0</a:t>
            </a:r>
            <a:endParaRPr lang="zh-CN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284994"/>
              </p:ext>
            </p:extLst>
          </p:nvPr>
        </p:nvGraphicFramePr>
        <p:xfrm>
          <a:off x="4717605" y="2540015"/>
          <a:ext cx="3076989" cy="220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3" name="Equation" r:id="rId6" imgW="1409400" imgH="952200" progId="Equation.DSMT4">
                  <p:embed/>
                </p:oleObj>
              </mc:Choice>
              <mc:Fallback>
                <p:oleObj name="Equation" r:id="rId6" imgW="140940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605" y="2540015"/>
                        <a:ext cx="3076989" cy="220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153768"/>
              </p:ext>
            </p:extLst>
          </p:nvPr>
        </p:nvGraphicFramePr>
        <p:xfrm>
          <a:off x="7152236" y="284031"/>
          <a:ext cx="4860925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4" name="Equation" r:id="rId8" imgW="1990593" imgH="819122" progId="Equation.DSMT4">
                  <p:embed/>
                </p:oleObj>
              </mc:Choice>
              <mc:Fallback>
                <p:oleObj name="Equation" r:id="rId8" imgW="1990593" imgH="8191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2236" y="284031"/>
                        <a:ext cx="4860925" cy="21224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91445" y="5085622"/>
            <a:ext cx="11097711" cy="1323439"/>
          </a:xfrm>
          <a:prstGeom prst="rect">
            <a:avLst/>
          </a:prstGeom>
          <a:solidFill>
            <a:srgbClr val="AAE2CA">
              <a:lumMod val="60000"/>
              <a:lumOff val="40000"/>
            </a:srgbClr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homa"/>
                <a:ea typeface="宋体"/>
              </a:rPr>
              <a:t>如果矩阵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宋体"/>
              </a:rPr>
              <a:t>特征值不同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homa"/>
                <a:ea typeface="宋体"/>
              </a:rPr>
              <a:t>，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宋体"/>
              </a:rPr>
              <a:t>不需要正交化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homa"/>
                <a:ea typeface="宋体"/>
              </a:rPr>
              <a:t>；特征值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宋体"/>
              </a:rPr>
              <a:t>有重根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homa"/>
                <a:ea typeface="宋体"/>
              </a:rPr>
              <a:t>，看解向量是不是正交，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宋体"/>
              </a:rPr>
              <a:t>不是还需要正交化</a:t>
            </a:r>
            <a:r>
              <a:rPr kumimoji="0" lang="zh-CN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ahoma"/>
                <a:ea typeface="宋体"/>
              </a:rPr>
              <a:t>.</a:t>
            </a:r>
            <a:endParaRPr kumimoji="0" lang="zh-CN" altLang="zh-C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88638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922915"/>
            <a:ext cx="1134764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在将可对角矩阵相似对角化为对角阵时，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并没有规定对角阵中对角元的顺序和取值约定，所以对角阵是不唯一的，相应的相似变换也不是唯一的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。类似地，对实对称矩阵正交对角化后得到的对角阵也不是唯一的，相应的正交变换也不是唯一的。所以化二次型为标准形时，采用的可逆变换（满秩变换）不是唯一的，得到的标准形自然也不是唯一的。</a:t>
            </a:r>
          </a:p>
        </p:txBody>
      </p:sp>
    </p:spTree>
    <p:extLst>
      <p:ext uri="{BB962C8B-B14F-4D97-AF65-F5344CB8AC3E}">
        <p14:creationId xmlns:p14="http://schemas.microsoft.com/office/powerpoint/2010/main" val="29929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17053" y="2501432"/>
            <a:ext cx="8785225" cy="3065463"/>
            <a:chOff x="113" y="754"/>
            <a:chExt cx="5534" cy="1931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113" y="754"/>
              <a:ext cx="5534" cy="1931"/>
            </a:xfrm>
            <a:prstGeom prst="rect">
              <a:avLst/>
            </a:prstGeom>
            <a:solidFill>
              <a:srgbClr val="CCFFCC"/>
            </a:solidFill>
            <a:ln w="508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黑体" pitchFamily="49" charset="-122"/>
                  <a:ea typeface="黑体" pitchFamily="49" charset="-122"/>
                </a:rPr>
                <a:t>定理</a:t>
              </a: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秩为   的二次型           经过两个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可逆线性变换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            ，     ，分别化成标准形</a:t>
              </a:r>
            </a:p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                       及</a:t>
              </a: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则两组系数中，取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正值的个数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（即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黑体" pitchFamily="49" charset="-122"/>
                  <a:ea typeface="黑体" pitchFamily="49" charset="-122"/>
                </a:rPr>
                <a:t>正惯性指数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   ）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相等。显然，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负数个数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即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负惯性指数</a:t>
              </a: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</a:rPr>
                <a:t>      也相等。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1231486"/>
                </p:ext>
              </p:extLst>
            </p:nvPr>
          </p:nvGraphicFramePr>
          <p:xfrm>
            <a:off x="1346" y="855"/>
            <a:ext cx="20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0" name="Equation" r:id="rId4" imgW="114102" imgH="126780" progId="Equation.DSMT4">
                    <p:embed/>
                  </p:oleObj>
                </mc:Choice>
                <mc:Fallback>
                  <p:oleObj name="Equation" r:id="rId4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6" y="855"/>
                          <a:ext cx="209" cy="23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1490973"/>
                </p:ext>
              </p:extLst>
            </p:nvPr>
          </p:nvGraphicFramePr>
          <p:xfrm>
            <a:off x="2527" y="793"/>
            <a:ext cx="1069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1" name="Equation" r:id="rId6" imgW="685800" imgH="228600" progId="Equation.DSMT4">
                    <p:embed/>
                  </p:oleObj>
                </mc:Choice>
                <mc:Fallback>
                  <p:oleObj name="Equation" r:id="rId6" imgW="685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7" y="793"/>
                          <a:ext cx="1069" cy="35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2822962"/>
                </p:ext>
              </p:extLst>
            </p:nvPr>
          </p:nvGraphicFramePr>
          <p:xfrm>
            <a:off x="4740" y="1929"/>
            <a:ext cx="23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2" name="Equation" r:id="rId8" imgW="152334" imgH="139639" progId="Equation.DSMT4">
                    <p:embed/>
                  </p:oleObj>
                </mc:Choice>
                <mc:Fallback>
                  <p:oleObj name="Equation" r:id="rId8" imgW="152334" imgH="13963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929"/>
                          <a:ext cx="237" cy="218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6923364"/>
                </p:ext>
              </p:extLst>
            </p:nvPr>
          </p:nvGraphicFramePr>
          <p:xfrm>
            <a:off x="163" y="1477"/>
            <a:ext cx="2532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3" name="Equation" r:id="rId10" imgW="1625600" imgH="241300" progId="Equation.DSMT4">
                    <p:embed/>
                  </p:oleObj>
                </mc:Choice>
                <mc:Fallback>
                  <p:oleObj name="Equation" r:id="rId10" imgW="16256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" y="1477"/>
                          <a:ext cx="2532" cy="37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8053282"/>
                </p:ext>
              </p:extLst>
            </p:nvPr>
          </p:nvGraphicFramePr>
          <p:xfrm>
            <a:off x="3596" y="2358"/>
            <a:ext cx="21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4" name="Equation" r:id="rId12" imgW="139700" imgH="139700" progId="Equation.DSMT4">
                    <p:embed/>
                  </p:oleObj>
                </mc:Choice>
                <mc:Fallback>
                  <p:oleObj name="Equation" r:id="rId12" imgW="139700" imgH="139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6" y="2358"/>
                          <a:ext cx="217" cy="217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2200" y="1207"/>
            <a:ext cx="77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5" name="Equation" r:id="rId14" imgW="494870" imgH="203024" progId="Equation.DSMT4">
                    <p:embed/>
                  </p:oleObj>
                </mc:Choice>
                <mc:Fallback>
                  <p:oleObj name="Equation" r:id="rId14" imgW="494870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07"/>
                          <a:ext cx="771" cy="31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930" y="1207"/>
            <a:ext cx="83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6" name="Equation" r:id="rId16" imgW="533169" imgH="203112" progId="Equation.DSMT4">
                    <p:embed/>
                  </p:oleObj>
                </mc:Choice>
                <mc:Fallback>
                  <p:oleObj name="Equation" r:id="rId16" imgW="533169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207"/>
                          <a:ext cx="831" cy="31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3032965"/>
                </p:ext>
              </p:extLst>
            </p:nvPr>
          </p:nvGraphicFramePr>
          <p:xfrm>
            <a:off x="2967" y="1477"/>
            <a:ext cx="2532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7" name="Equation" r:id="rId18" imgW="1625600" imgH="241300" progId="Equation.DSMT4">
                    <p:embed/>
                  </p:oleObj>
                </mc:Choice>
                <mc:Fallback>
                  <p:oleObj name="Equation" r:id="rId18" imgW="16256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" y="1477"/>
                          <a:ext cx="2532" cy="37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 11"/>
          <p:cNvSpPr/>
          <p:nvPr/>
        </p:nvSpPr>
        <p:spPr>
          <a:xfrm>
            <a:off x="336885" y="392454"/>
            <a:ext cx="11415562" cy="1384995"/>
          </a:xfrm>
          <a:prstGeom prst="rect">
            <a:avLst/>
          </a:prstGeom>
          <a:solidFill>
            <a:srgbClr val="3333CC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5.2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节及前面的讨论可知，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二次型的标准形是不唯一的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，但有下述惯性定理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(inertial theorem)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，它是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James Joseph Sylvester(1814--1897)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1852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年得出的，其证明略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5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482" y="0"/>
            <a:ext cx="11857055" cy="669106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Theorem 5.4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设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f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= 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1" i="0" u="none" strike="noStrike" kern="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Ax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是二次型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则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f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的任何标准化二次型中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正系数的个数和负系数的个数是不变的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且其和等于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f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的秩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正系数的个数称为正惯性指数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(positive inertia index),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负系数的个数称为负惯性指数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(negative inertia index).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  尽管“沧海桑田”，仍有能够“永恒”之物，即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两个对角阵中非零元个数、正元个数、负元个数都是相同的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，此即西尔维斯特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(Sylvester)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</a:rPr>
              <a:t>惯性定理。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1" y="609193"/>
            <a:ext cx="9144000" cy="54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7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35B0B3E-9417-4138-BDFE-ADC90AB23582}"/>
              </a:ext>
            </a:extLst>
          </p:cNvPr>
          <p:cNvSpPr/>
          <p:nvPr/>
        </p:nvSpPr>
        <p:spPr>
          <a:xfrm>
            <a:off x="-3108" y="0"/>
            <a:ext cx="12195108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B5A1D-E95E-4517-B8B3-FDE6B5FC4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80E367-6FFD-411E-803F-38D9AF7CE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DB8ED6-C2D6-49AA-830D-44D35D3ECB4D}"/>
              </a:ext>
            </a:extLst>
          </p:cNvPr>
          <p:cNvSpPr/>
          <p:nvPr/>
        </p:nvSpPr>
        <p:spPr>
          <a:xfrm>
            <a:off x="452" y="10274"/>
            <a:ext cx="121951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295ECF2-ED42-4153-90D9-C26838E0669A}"/>
              </a:ext>
            </a:extLst>
          </p:cNvPr>
          <p:cNvCxnSpPr>
            <a:cxnSpLocks/>
          </p:cNvCxnSpPr>
          <p:nvPr/>
        </p:nvCxnSpPr>
        <p:spPr>
          <a:xfrm flipH="1">
            <a:off x="13250932" y="2492618"/>
            <a:ext cx="90488" cy="235065"/>
          </a:xfrm>
          <a:prstGeom prst="line">
            <a:avLst/>
          </a:prstGeom>
          <a:ln>
            <a:solidFill>
              <a:srgbClr val="92C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: 空心 25">
            <a:extLst>
              <a:ext uri="{FF2B5EF4-FFF2-40B4-BE49-F238E27FC236}">
                <a16:creationId xmlns:a16="http://schemas.microsoft.com/office/drawing/2014/main" id="{4A8843CC-9F01-465C-82FB-6E6A7EC005A0}"/>
              </a:ext>
            </a:extLst>
          </p:cNvPr>
          <p:cNvSpPr>
            <a:spLocks noChangeAspect="1"/>
          </p:cNvSpPr>
          <p:nvPr/>
        </p:nvSpPr>
        <p:spPr>
          <a:xfrm>
            <a:off x="-979418" y="-1412299"/>
            <a:ext cx="4210050" cy="4210050"/>
          </a:xfrm>
          <a:prstGeom prst="donut">
            <a:avLst>
              <a:gd name="adj" fmla="val 22236"/>
            </a:avLst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图形 20">
            <a:extLst>
              <a:ext uri="{FF2B5EF4-FFF2-40B4-BE49-F238E27FC236}">
                <a16:creationId xmlns:a16="http://schemas.microsoft.com/office/drawing/2014/main" id="{0FAA3462-C24A-4F68-B87F-DC1D332203B9}"/>
              </a:ext>
            </a:extLst>
          </p:cNvPr>
          <p:cNvSpPr/>
          <p:nvPr/>
        </p:nvSpPr>
        <p:spPr>
          <a:xfrm rot="16200000">
            <a:off x="8398411" y="4923300"/>
            <a:ext cx="1006252" cy="961329"/>
          </a:xfrm>
          <a:custGeom>
            <a:avLst/>
            <a:gdLst>
              <a:gd name="connsiteX0" fmla="*/ 996998 w 1006252"/>
              <a:gd name="connsiteY0" fmla="*/ 489986 h 961329"/>
              <a:gd name="connsiteX1" fmla="*/ 9299 w 1006252"/>
              <a:gd name="connsiteY1" fmla="*/ 489986 h 961329"/>
              <a:gd name="connsiteX2" fmla="*/ 0 w 1006252"/>
              <a:gd name="connsiteY2" fmla="*/ 480687 h 961329"/>
              <a:gd name="connsiteX3" fmla="*/ 9299 w 1006252"/>
              <a:gd name="connsiteY3" fmla="*/ 471343 h 961329"/>
              <a:gd name="connsiteX4" fmla="*/ 996953 w 1006252"/>
              <a:gd name="connsiteY4" fmla="*/ 471343 h 961329"/>
              <a:gd name="connsiteX5" fmla="*/ 1006252 w 1006252"/>
              <a:gd name="connsiteY5" fmla="*/ 480687 h 961329"/>
              <a:gd name="connsiteX6" fmla="*/ 996998 w 1006252"/>
              <a:gd name="connsiteY6" fmla="*/ 489986 h 961329"/>
              <a:gd name="connsiteX7" fmla="*/ 987609 w 1006252"/>
              <a:gd name="connsiteY7" fmla="*/ 395736 h 961329"/>
              <a:gd name="connsiteX8" fmla="*/ 18688 w 1006252"/>
              <a:gd name="connsiteY8" fmla="*/ 395736 h 961329"/>
              <a:gd name="connsiteX9" fmla="*/ 9344 w 1006252"/>
              <a:gd name="connsiteY9" fmla="*/ 386392 h 961329"/>
              <a:gd name="connsiteX10" fmla="*/ 18688 w 1006252"/>
              <a:gd name="connsiteY10" fmla="*/ 377047 h 961329"/>
              <a:gd name="connsiteX11" fmla="*/ 987609 w 1006252"/>
              <a:gd name="connsiteY11" fmla="*/ 377047 h 961329"/>
              <a:gd name="connsiteX12" fmla="*/ 996908 w 1006252"/>
              <a:gd name="connsiteY12" fmla="*/ 386392 h 961329"/>
              <a:gd name="connsiteX13" fmla="*/ 987609 w 1006252"/>
              <a:gd name="connsiteY13" fmla="*/ 395736 h 961329"/>
              <a:gd name="connsiteX14" fmla="*/ 958992 w 1006252"/>
              <a:gd name="connsiteY14" fmla="*/ 301485 h 961329"/>
              <a:gd name="connsiteX15" fmla="*/ 47305 w 1006252"/>
              <a:gd name="connsiteY15" fmla="*/ 301485 h 961329"/>
              <a:gd name="connsiteX16" fmla="*/ 38006 w 1006252"/>
              <a:gd name="connsiteY16" fmla="*/ 292141 h 961329"/>
              <a:gd name="connsiteX17" fmla="*/ 47305 w 1006252"/>
              <a:gd name="connsiteY17" fmla="*/ 282797 h 961329"/>
              <a:gd name="connsiteX18" fmla="*/ 959037 w 1006252"/>
              <a:gd name="connsiteY18" fmla="*/ 282797 h 961329"/>
              <a:gd name="connsiteX19" fmla="*/ 968336 w 1006252"/>
              <a:gd name="connsiteY19" fmla="*/ 292141 h 961329"/>
              <a:gd name="connsiteX20" fmla="*/ 958992 w 1006252"/>
              <a:gd name="connsiteY20" fmla="*/ 301485 h 961329"/>
              <a:gd name="connsiteX21" fmla="*/ 906970 w 1006252"/>
              <a:gd name="connsiteY21" fmla="*/ 207190 h 961329"/>
              <a:gd name="connsiteX22" fmla="*/ 99327 w 1006252"/>
              <a:gd name="connsiteY22" fmla="*/ 207190 h 961329"/>
              <a:gd name="connsiteX23" fmla="*/ 90028 w 1006252"/>
              <a:gd name="connsiteY23" fmla="*/ 197845 h 961329"/>
              <a:gd name="connsiteX24" fmla="*/ 99327 w 1006252"/>
              <a:gd name="connsiteY24" fmla="*/ 188501 h 961329"/>
              <a:gd name="connsiteX25" fmla="*/ 906970 w 1006252"/>
              <a:gd name="connsiteY25" fmla="*/ 188501 h 961329"/>
              <a:gd name="connsiteX26" fmla="*/ 916269 w 1006252"/>
              <a:gd name="connsiteY26" fmla="*/ 197845 h 961329"/>
              <a:gd name="connsiteX27" fmla="*/ 906970 w 1006252"/>
              <a:gd name="connsiteY27" fmla="*/ 207190 h 961329"/>
              <a:gd name="connsiteX28" fmla="*/ 820402 w 1006252"/>
              <a:gd name="connsiteY28" fmla="*/ 112939 h 961329"/>
              <a:gd name="connsiteX29" fmla="*/ 185850 w 1006252"/>
              <a:gd name="connsiteY29" fmla="*/ 112939 h 961329"/>
              <a:gd name="connsiteX30" fmla="*/ 176551 w 1006252"/>
              <a:gd name="connsiteY30" fmla="*/ 103595 h 961329"/>
              <a:gd name="connsiteX31" fmla="*/ 185850 w 1006252"/>
              <a:gd name="connsiteY31" fmla="*/ 94251 h 961329"/>
              <a:gd name="connsiteX32" fmla="*/ 820402 w 1006252"/>
              <a:gd name="connsiteY32" fmla="*/ 94251 h 961329"/>
              <a:gd name="connsiteX33" fmla="*/ 829701 w 1006252"/>
              <a:gd name="connsiteY33" fmla="*/ 103595 h 961329"/>
              <a:gd name="connsiteX34" fmla="*/ 820402 w 1006252"/>
              <a:gd name="connsiteY34" fmla="*/ 112939 h 961329"/>
              <a:gd name="connsiteX35" fmla="*/ 647310 w 1006252"/>
              <a:gd name="connsiteY35" fmla="*/ 18688 h 961329"/>
              <a:gd name="connsiteX36" fmla="*/ 358988 w 1006252"/>
              <a:gd name="connsiteY36" fmla="*/ 18688 h 961329"/>
              <a:gd name="connsiteX37" fmla="*/ 349688 w 1006252"/>
              <a:gd name="connsiteY37" fmla="*/ 9344 h 961329"/>
              <a:gd name="connsiteX38" fmla="*/ 358988 w 1006252"/>
              <a:gd name="connsiteY38" fmla="*/ 0 h 961329"/>
              <a:gd name="connsiteX39" fmla="*/ 647265 w 1006252"/>
              <a:gd name="connsiteY39" fmla="*/ 0 h 961329"/>
              <a:gd name="connsiteX40" fmla="*/ 656564 w 1006252"/>
              <a:gd name="connsiteY40" fmla="*/ 9344 h 961329"/>
              <a:gd name="connsiteX41" fmla="*/ 647310 w 1006252"/>
              <a:gd name="connsiteY41" fmla="*/ 18688 h 961329"/>
              <a:gd name="connsiteX42" fmla="*/ 17835 w 1006252"/>
              <a:gd name="connsiteY42" fmla="*/ 565593 h 961329"/>
              <a:gd name="connsiteX43" fmla="*/ 988462 w 1006252"/>
              <a:gd name="connsiteY43" fmla="*/ 565593 h 961329"/>
              <a:gd name="connsiteX44" fmla="*/ 997762 w 1006252"/>
              <a:gd name="connsiteY44" fmla="*/ 574938 h 961329"/>
              <a:gd name="connsiteX45" fmla="*/ 988462 w 1006252"/>
              <a:gd name="connsiteY45" fmla="*/ 584282 h 961329"/>
              <a:gd name="connsiteX46" fmla="*/ 17835 w 1006252"/>
              <a:gd name="connsiteY46" fmla="*/ 584282 h 961329"/>
              <a:gd name="connsiteX47" fmla="*/ 8536 w 1006252"/>
              <a:gd name="connsiteY47" fmla="*/ 574938 h 961329"/>
              <a:gd name="connsiteX48" fmla="*/ 17835 w 1006252"/>
              <a:gd name="connsiteY48" fmla="*/ 565593 h 961329"/>
              <a:gd name="connsiteX49" fmla="*/ 45553 w 1006252"/>
              <a:gd name="connsiteY49" fmla="*/ 659844 h 961329"/>
              <a:gd name="connsiteX50" fmla="*/ 960789 w 1006252"/>
              <a:gd name="connsiteY50" fmla="*/ 659844 h 961329"/>
              <a:gd name="connsiteX51" fmla="*/ 970088 w 1006252"/>
              <a:gd name="connsiteY51" fmla="*/ 669188 h 961329"/>
              <a:gd name="connsiteX52" fmla="*/ 960789 w 1006252"/>
              <a:gd name="connsiteY52" fmla="*/ 678532 h 961329"/>
              <a:gd name="connsiteX53" fmla="*/ 45553 w 1006252"/>
              <a:gd name="connsiteY53" fmla="*/ 678532 h 961329"/>
              <a:gd name="connsiteX54" fmla="*/ 36254 w 1006252"/>
              <a:gd name="connsiteY54" fmla="*/ 669188 h 961329"/>
              <a:gd name="connsiteX55" fmla="*/ 45553 w 1006252"/>
              <a:gd name="connsiteY55" fmla="*/ 659844 h 961329"/>
              <a:gd name="connsiteX56" fmla="*/ 96362 w 1006252"/>
              <a:gd name="connsiteY56" fmla="*/ 754140 h 961329"/>
              <a:gd name="connsiteX57" fmla="*/ 909890 w 1006252"/>
              <a:gd name="connsiteY57" fmla="*/ 754140 h 961329"/>
              <a:gd name="connsiteX58" fmla="*/ 919189 w 1006252"/>
              <a:gd name="connsiteY58" fmla="*/ 763484 h 961329"/>
              <a:gd name="connsiteX59" fmla="*/ 909890 w 1006252"/>
              <a:gd name="connsiteY59" fmla="*/ 772828 h 961329"/>
              <a:gd name="connsiteX60" fmla="*/ 96362 w 1006252"/>
              <a:gd name="connsiteY60" fmla="*/ 772828 h 961329"/>
              <a:gd name="connsiteX61" fmla="*/ 87063 w 1006252"/>
              <a:gd name="connsiteY61" fmla="*/ 763484 h 961329"/>
              <a:gd name="connsiteX62" fmla="*/ 96362 w 1006252"/>
              <a:gd name="connsiteY62" fmla="*/ 754140 h 961329"/>
              <a:gd name="connsiteX63" fmla="*/ 180774 w 1006252"/>
              <a:gd name="connsiteY63" fmla="*/ 848390 h 961329"/>
              <a:gd name="connsiteX64" fmla="*/ 825478 w 1006252"/>
              <a:gd name="connsiteY64" fmla="*/ 848390 h 961329"/>
              <a:gd name="connsiteX65" fmla="*/ 834777 w 1006252"/>
              <a:gd name="connsiteY65" fmla="*/ 857734 h 961329"/>
              <a:gd name="connsiteX66" fmla="*/ 825478 w 1006252"/>
              <a:gd name="connsiteY66" fmla="*/ 867078 h 961329"/>
              <a:gd name="connsiteX67" fmla="*/ 180774 w 1006252"/>
              <a:gd name="connsiteY67" fmla="*/ 867078 h 961329"/>
              <a:gd name="connsiteX68" fmla="*/ 171475 w 1006252"/>
              <a:gd name="connsiteY68" fmla="*/ 857734 h 961329"/>
              <a:gd name="connsiteX69" fmla="*/ 180774 w 1006252"/>
              <a:gd name="connsiteY69" fmla="*/ 848390 h 961329"/>
              <a:gd name="connsiteX70" fmla="*/ 345600 w 1006252"/>
              <a:gd name="connsiteY70" fmla="*/ 942641 h 961329"/>
              <a:gd name="connsiteX71" fmla="*/ 660652 w 1006252"/>
              <a:gd name="connsiteY71" fmla="*/ 942641 h 961329"/>
              <a:gd name="connsiteX72" fmla="*/ 669951 w 1006252"/>
              <a:gd name="connsiteY72" fmla="*/ 951985 h 961329"/>
              <a:gd name="connsiteX73" fmla="*/ 660652 w 1006252"/>
              <a:gd name="connsiteY73" fmla="*/ 961329 h 961329"/>
              <a:gd name="connsiteX74" fmla="*/ 345600 w 1006252"/>
              <a:gd name="connsiteY74" fmla="*/ 961329 h 961329"/>
              <a:gd name="connsiteX75" fmla="*/ 336301 w 1006252"/>
              <a:gd name="connsiteY75" fmla="*/ 951985 h 961329"/>
              <a:gd name="connsiteX76" fmla="*/ 345600 w 1006252"/>
              <a:gd name="connsiteY76" fmla="*/ 942641 h 96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006252" h="961329">
                <a:moveTo>
                  <a:pt x="996998" y="489986"/>
                </a:moveTo>
                <a:lnTo>
                  <a:pt x="9299" y="489986"/>
                </a:lnTo>
                <a:cubicBezTo>
                  <a:pt x="4178" y="489986"/>
                  <a:pt x="0" y="485808"/>
                  <a:pt x="0" y="480687"/>
                </a:cubicBezTo>
                <a:cubicBezTo>
                  <a:pt x="0" y="475521"/>
                  <a:pt x="4178" y="471343"/>
                  <a:pt x="9299" y="471343"/>
                </a:cubicBezTo>
                <a:lnTo>
                  <a:pt x="996953" y="471343"/>
                </a:lnTo>
                <a:cubicBezTo>
                  <a:pt x="1002119" y="471343"/>
                  <a:pt x="1006252" y="475521"/>
                  <a:pt x="1006252" y="480687"/>
                </a:cubicBezTo>
                <a:cubicBezTo>
                  <a:pt x="1006297" y="485808"/>
                  <a:pt x="1002119" y="489986"/>
                  <a:pt x="996998" y="489986"/>
                </a:cubicBezTo>
                <a:close/>
                <a:moveTo>
                  <a:pt x="987609" y="395736"/>
                </a:moveTo>
                <a:lnTo>
                  <a:pt x="18688" y="395736"/>
                </a:lnTo>
                <a:cubicBezTo>
                  <a:pt x="13522" y="395736"/>
                  <a:pt x="9344" y="391558"/>
                  <a:pt x="9344" y="386392"/>
                </a:cubicBezTo>
                <a:cubicBezTo>
                  <a:pt x="9344" y="381225"/>
                  <a:pt x="13522" y="377047"/>
                  <a:pt x="18688" y="377047"/>
                </a:cubicBezTo>
                <a:lnTo>
                  <a:pt x="987609" y="377047"/>
                </a:lnTo>
                <a:cubicBezTo>
                  <a:pt x="992775" y="377047"/>
                  <a:pt x="996908" y="381225"/>
                  <a:pt x="996908" y="386392"/>
                </a:cubicBezTo>
                <a:cubicBezTo>
                  <a:pt x="996908" y="391558"/>
                  <a:pt x="992775" y="395736"/>
                  <a:pt x="987609" y="395736"/>
                </a:cubicBezTo>
                <a:close/>
                <a:moveTo>
                  <a:pt x="958992" y="301485"/>
                </a:moveTo>
                <a:lnTo>
                  <a:pt x="47305" y="301485"/>
                </a:lnTo>
                <a:cubicBezTo>
                  <a:pt x="42139" y="301485"/>
                  <a:pt x="38006" y="297307"/>
                  <a:pt x="38006" y="292141"/>
                </a:cubicBezTo>
                <a:cubicBezTo>
                  <a:pt x="38006" y="286975"/>
                  <a:pt x="42184" y="282797"/>
                  <a:pt x="47305" y="282797"/>
                </a:cubicBezTo>
                <a:lnTo>
                  <a:pt x="959037" y="282797"/>
                </a:lnTo>
                <a:cubicBezTo>
                  <a:pt x="964203" y="282797"/>
                  <a:pt x="968336" y="286975"/>
                  <a:pt x="968336" y="292141"/>
                </a:cubicBezTo>
                <a:cubicBezTo>
                  <a:pt x="968336" y="297307"/>
                  <a:pt x="964158" y="301485"/>
                  <a:pt x="958992" y="301485"/>
                </a:cubicBezTo>
                <a:close/>
                <a:moveTo>
                  <a:pt x="906970" y="207190"/>
                </a:moveTo>
                <a:lnTo>
                  <a:pt x="99327" y="207190"/>
                </a:lnTo>
                <a:cubicBezTo>
                  <a:pt x="94161" y="207190"/>
                  <a:pt x="90028" y="203012"/>
                  <a:pt x="90028" y="197845"/>
                </a:cubicBezTo>
                <a:cubicBezTo>
                  <a:pt x="90028" y="192679"/>
                  <a:pt x="94206" y="188501"/>
                  <a:pt x="99327" y="188501"/>
                </a:cubicBezTo>
                <a:lnTo>
                  <a:pt x="906970" y="188501"/>
                </a:lnTo>
                <a:cubicBezTo>
                  <a:pt x="912136" y="188501"/>
                  <a:pt x="916269" y="192679"/>
                  <a:pt x="916269" y="197845"/>
                </a:cubicBezTo>
                <a:cubicBezTo>
                  <a:pt x="916269" y="203012"/>
                  <a:pt x="912136" y="207190"/>
                  <a:pt x="906970" y="207190"/>
                </a:cubicBezTo>
                <a:close/>
                <a:moveTo>
                  <a:pt x="820402" y="112939"/>
                </a:moveTo>
                <a:lnTo>
                  <a:pt x="185850" y="112939"/>
                </a:lnTo>
                <a:cubicBezTo>
                  <a:pt x="180684" y="112939"/>
                  <a:pt x="176551" y="108761"/>
                  <a:pt x="176551" y="103595"/>
                </a:cubicBezTo>
                <a:cubicBezTo>
                  <a:pt x="176551" y="98429"/>
                  <a:pt x="180729" y="94251"/>
                  <a:pt x="185850" y="94251"/>
                </a:cubicBezTo>
                <a:lnTo>
                  <a:pt x="820402" y="94251"/>
                </a:lnTo>
                <a:cubicBezTo>
                  <a:pt x="825568" y="94251"/>
                  <a:pt x="829701" y="98429"/>
                  <a:pt x="829701" y="103595"/>
                </a:cubicBezTo>
                <a:cubicBezTo>
                  <a:pt x="829701" y="108761"/>
                  <a:pt x="825568" y="112939"/>
                  <a:pt x="820402" y="112939"/>
                </a:cubicBezTo>
                <a:close/>
                <a:moveTo>
                  <a:pt x="647310" y="18688"/>
                </a:moveTo>
                <a:lnTo>
                  <a:pt x="358988" y="18688"/>
                </a:lnTo>
                <a:cubicBezTo>
                  <a:pt x="353821" y="18688"/>
                  <a:pt x="349688" y="14510"/>
                  <a:pt x="349688" y="9344"/>
                </a:cubicBezTo>
                <a:cubicBezTo>
                  <a:pt x="349688" y="4178"/>
                  <a:pt x="353866" y="0"/>
                  <a:pt x="358988" y="0"/>
                </a:cubicBezTo>
                <a:lnTo>
                  <a:pt x="647265" y="0"/>
                </a:lnTo>
                <a:cubicBezTo>
                  <a:pt x="652431" y="0"/>
                  <a:pt x="656564" y="4178"/>
                  <a:pt x="656564" y="9344"/>
                </a:cubicBezTo>
                <a:cubicBezTo>
                  <a:pt x="656564" y="14510"/>
                  <a:pt x="652431" y="18688"/>
                  <a:pt x="647310" y="18688"/>
                </a:cubicBezTo>
                <a:close/>
                <a:moveTo>
                  <a:pt x="17835" y="565593"/>
                </a:moveTo>
                <a:lnTo>
                  <a:pt x="988462" y="565593"/>
                </a:lnTo>
                <a:cubicBezTo>
                  <a:pt x="993628" y="565593"/>
                  <a:pt x="997762" y="569771"/>
                  <a:pt x="997762" y="574938"/>
                </a:cubicBezTo>
                <a:cubicBezTo>
                  <a:pt x="997762" y="580104"/>
                  <a:pt x="993584" y="584282"/>
                  <a:pt x="988462" y="584282"/>
                </a:cubicBezTo>
                <a:lnTo>
                  <a:pt x="17835" y="584282"/>
                </a:lnTo>
                <a:cubicBezTo>
                  <a:pt x="12669" y="584282"/>
                  <a:pt x="8536" y="580104"/>
                  <a:pt x="8536" y="574938"/>
                </a:cubicBezTo>
                <a:cubicBezTo>
                  <a:pt x="8491" y="569771"/>
                  <a:pt x="12669" y="565593"/>
                  <a:pt x="17835" y="565593"/>
                </a:cubicBezTo>
                <a:close/>
                <a:moveTo>
                  <a:pt x="45553" y="659844"/>
                </a:moveTo>
                <a:lnTo>
                  <a:pt x="960789" y="659844"/>
                </a:lnTo>
                <a:cubicBezTo>
                  <a:pt x="965955" y="659844"/>
                  <a:pt x="970088" y="664022"/>
                  <a:pt x="970088" y="669188"/>
                </a:cubicBezTo>
                <a:cubicBezTo>
                  <a:pt x="970088" y="674354"/>
                  <a:pt x="965910" y="678532"/>
                  <a:pt x="960789" y="678532"/>
                </a:cubicBezTo>
                <a:lnTo>
                  <a:pt x="45553" y="678532"/>
                </a:lnTo>
                <a:cubicBezTo>
                  <a:pt x="40387" y="678532"/>
                  <a:pt x="36254" y="674354"/>
                  <a:pt x="36254" y="669188"/>
                </a:cubicBezTo>
                <a:cubicBezTo>
                  <a:pt x="36254" y="664022"/>
                  <a:pt x="40387" y="659844"/>
                  <a:pt x="45553" y="659844"/>
                </a:cubicBezTo>
                <a:close/>
                <a:moveTo>
                  <a:pt x="96362" y="754140"/>
                </a:moveTo>
                <a:lnTo>
                  <a:pt x="909890" y="754140"/>
                </a:lnTo>
                <a:cubicBezTo>
                  <a:pt x="915056" y="754140"/>
                  <a:pt x="919189" y="758317"/>
                  <a:pt x="919189" y="763484"/>
                </a:cubicBezTo>
                <a:cubicBezTo>
                  <a:pt x="919189" y="768650"/>
                  <a:pt x="915011" y="772828"/>
                  <a:pt x="909890" y="772828"/>
                </a:cubicBezTo>
                <a:lnTo>
                  <a:pt x="96362" y="772828"/>
                </a:lnTo>
                <a:cubicBezTo>
                  <a:pt x="91196" y="772828"/>
                  <a:pt x="87063" y="768650"/>
                  <a:pt x="87063" y="763484"/>
                </a:cubicBezTo>
                <a:cubicBezTo>
                  <a:pt x="87063" y="758317"/>
                  <a:pt x="91241" y="754140"/>
                  <a:pt x="96362" y="754140"/>
                </a:cubicBezTo>
                <a:close/>
                <a:moveTo>
                  <a:pt x="180774" y="848390"/>
                </a:moveTo>
                <a:lnTo>
                  <a:pt x="825478" y="848390"/>
                </a:lnTo>
                <a:cubicBezTo>
                  <a:pt x="830644" y="848390"/>
                  <a:pt x="834777" y="852568"/>
                  <a:pt x="834777" y="857734"/>
                </a:cubicBezTo>
                <a:cubicBezTo>
                  <a:pt x="834777" y="862901"/>
                  <a:pt x="830599" y="867078"/>
                  <a:pt x="825478" y="867078"/>
                </a:cubicBezTo>
                <a:lnTo>
                  <a:pt x="180774" y="867078"/>
                </a:lnTo>
                <a:cubicBezTo>
                  <a:pt x="175608" y="867078"/>
                  <a:pt x="171475" y="862901"/>
                  <a:pt x="171475" y="857734"/>
                </a:cubicBezTo>
                <a:cubicBezTo>
                  <a:pt x="171475" y="852568"/>
                  <a:pt x="175653" y="848390"/>
                  <a:pt x="180774" y="848390"/>
                </a:cubicBezTo>
                <a:close/>
                <a:moveTo>
                  <a:pt x="345600" y="942641"/>
                </a:moveTo>
                <a:lnTo>
                  <a:pt x="660652" y="942641"/>
                </a:lnTo>
                <a:cubicBezTo>
                  <a:pt x="665818" y="942641"/>
                  <a:pt x="669951" y="946819"/>
                  <a:pt x="669951" y="951985"/>
                </a:cubicBezTo>
                <a:cubicBezTo>
                  <a:pt x="669951" y="957151"/>
                  <a:pt x="665773" y="961329"/>
                  <a:pt x="660652" y="961329"/>
                </a:cubicBezTo>
                <a:lnTo>
                  <a:pt x="345600" y="961329"/>
                </a:lnTo>
                <a:cubicBezTo>
                  <a:pt x="340434" y="961329"/>
                  <a:pt x="336301" y="957151"/>
                  <a:pt x="336301" y="951985"/>
                </a:cubicBezTo>
                <a:cubicBezTo>
                  <a:pt x="336301" y="946819"/>
                  <a:pt x="340479" y="942641"/>
                  <a:pt x="345600" y="9426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9AF29D9-5948-4D19-AF42-3C1E6594074D}"/>
              </a:ext>
            </a:extLst>
          </p:cNvPr>
          <p:cNvSpPr/>
          <p:nvPr/>
        </p:nvSpPr>
        <p:spPr>
          <a:xfrm rot="20332329">
            <a:off x="3118519" y="1257269"/>
            <a:ext cx="557989" cy="557989"/>
          </a:xfrm>
          <a:prstGeom prst="ellipse">
            <a:avLst/>
          </a:prstGeom>
          <a:solidFill>
            <a:schemeClr val="bg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C22C8728-4075-441A-897F-FF84A925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089"/>
            <a:ext cx="1842381" cy="49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036709" y="1117272"/>
            <a:ext cx="2028825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第五章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778197" y="1868160"/>
            <a:ext cx="5688012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二次型及其标准型</a:t>
            </a:r>
            <a:r>
              <a:rPr kumimoji="1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itchFamily="2" charset="-122"/>
              </a:rPr>
              <a:t> 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059059" y="4631997"/>
            <a:ext cx="484981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§5.3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正定二次型与正定矩阵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059059" y="3841422"/>
            <a:ext cx="413226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§5.2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化二次型为标准型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059059" y="3206422"/>
            <a:ext cx="4491038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§5.1   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itchFamily="2" charset="-122"/>
              </a:rPr>
              <a:t>二次型及其矩阵表示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3193872" y="1868160"/>
            <a:ext cx="7561262" cy="0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5065534" y="5356956"/>
            <a:ext cx="3887788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64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024698" y="853056"/>
            <a:ext cx="75438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>
                <a:solidFill>
                  <a:srgbClr val="000000"/>
                </a:solidFill>
                <a:ea typeface="黑体" panose="02010609060101010101" pitchFamily="49" charset="-122"/>
              </a:rPr>
              <a:t>5.5 </a:t>
            </a:r>
            <a:r>
              <a:rPr lang="zh-CN" altLang="en-US" sz="4400">
                <a:solidFill>
                  <a:srgbClr val="000000"/>
                </a:solidFill>
                <a:ea typeface="黑体" panose="02010609060101010101" pitchFamily="49" charset="-122"/>
              </a:rPr>
              <a:t>正定二次型与正定矩阵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6627" y="2077018"/>
            <a:ext cx="1188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设是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元二次型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由惯性定理知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的任何标准化二次型中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正惯性指数是不变的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有些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元二次型的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正惯性指数为未知量的个数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这样的二次型就是下面定义的正定二次型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7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5.5.1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正定二次型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Def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 5.8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设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1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,…, </a:t>
            </a:r>
            <a:r>
              <a:rPr kumimoji="1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1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n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) = </a:t>
            </a:r>
            <a:r>
              <a:rPr kumimoji="1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0" u="none" strike="noStrike" kern="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T</a:t>
            </a:r>
            <a:r>
              <a:rPr kumimoji="1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Ax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是二次型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若对于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宋体"/>
              </a:rPr>
              <a:t>任意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宋体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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ea typeface="宋体"/>
              </a:rPr>
              <a:t>0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都有</a:t>
            </a:r>
            <a:r>
              <a:rPr kumimoji="1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(</a:t>
            </a:r>
            <a:r>
              <a:rPr kumimoji="1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6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1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6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2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,…, </a:t>
            </a:r>
            <a:r>
              <a:rPr kumimoji="1" lang="en-US" altLang="zh-CN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x</a:t>
            </a:r>
            <a:r>
              <a:rPr kumimoji="1" lang="en-US" altLang="zh-CN" sz="3600" b="1" i="1" u="none" strike="noStrike" kern="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n</a:t>
            </a: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</a:rPr>
              <a:t>) &gt; 0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则称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f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为正定二次型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(positive definite quadratic form).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根据定义容易知道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二次型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是正定的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而二次型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不正定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宋体"/>
              </a:rPr>
              <a:t>因为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05682"/>
              </p:ext>
            </p:extLst>
          </p:nvPr>
        </p:nvGraphicFramePr>
        <p:xfrm>
          <a:off x="4176888" y="3429793"/>
          <a:ext cx="30813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9" name="公式" r:id="rId4" imgW="1495245" imgH="171578" progId="Equation.3">
                  <p:embed/>
                </p:oleObj>
              </mc:Choice>
              <mc:Fallback>
                <p:oleObj name="公式" r:id="rId4" imgW="1495245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888" y="3429793"/>
                        <a:ext cx="30813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601726"/>
              </p:ext>
            </p:extLst>
          </p:nvPr>
        </p:nvGraphicFramePr>
        <p:xfrm>
          <a:off x="3977481" y="4567633"/>
          <a:ext cx="42370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0" name="公式" r:id="rId6" imgW="2104845" imgH="171578" progId="Equation.3">
                  <p:embed/>
                </p:oleObj>
              </mc:Choice>
              <mc:Fallback>
                <p:oleObj name="公式" r:id="rId6" imgW="2104845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7481" y="4567633"/>
                        <a:ext cx="42370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263027"/>
              </p:ext>
            </p:extLst>
          </p:nvPr>
        </p:nvGraphicFramePr>
        <p:xfrm>
          <a:off x="4900089" y="5744567"/>
          <a:ext cx="266541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1" name="Equation" r:id="rId8" imgW="1276326" imgH="133194" progId="Equation.DSMT4">
                  <p:embed/>
                </p:oleObj>
              </mc:Choice>
              <mc:Fallback>
                <p:oleObj name="Equation" r:id="rId8" imgW="1276326" imgH="13319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089" y="5744567"/>
                        <a:ext cx="2665412" cy="51276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8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3251" y="855174"/>
            <a:ext cx="11988749" cy="575542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若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1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,…,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1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是正定二次型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则对于任意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i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i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1, 2, …,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取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(0, …, 0, 1, 0, …, 0)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其中第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i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分量为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1,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其余分量均为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0.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由于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1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,…,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1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&gt; 0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知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1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ii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&gt; 0(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i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1, 2, …,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). 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下面证明 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Theorem 5.5 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元二次型正定的充要条件是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的正惯性指数为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88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44450"/>
            <a:ext cx="12192000" cy="68135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Proof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设二次型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在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可逆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线性变换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下的标准形为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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若存在某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k</a:t>
            </a:r>
            <a:r>
              <a:rPr kumimoji="0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≤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取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y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(0, …, 0, 1, 0, …, 0)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其中第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分量为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1,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其余分量均为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0.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由于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可逆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Py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  <a:sym typeface="Symbol" panose="05050102010706020507" pitchFamily="18" charset="2"/>
              </a:rPr>
              <a:t>这时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f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) = 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k</a:t>
            </a:r>
            <a:r>
              <a:rPr kumimoji="0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≤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与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正定条件矛盾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因此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en-US" altLang="zh-CN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k</a:t>
            </a:r>
            <a:r>
              <a:rPr kumimoji="0" lang="en-US" altLang="zh-CN" sz="3200" b="0" i="1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&gt;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 (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1, 2, …, 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).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020042"/>
              </p:ext>
            </p:extLst>
          </p:nvPr>
        </p:nvGraphicFramePr>
        <p:xfrm>
          <a:off x="3709719" y="777508"/>
          <a:ext cx="41735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公式" r:id="rId4" imgW="1561956" imgH="152386" progId="Equation.3">
                  <p:embed/>
                </p:oleObj>
              </mc:Choice>
              <mc:Fallback>
                <p:oleObj name="公式" r:id="rId4" imgW="1561956" imgH="152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719" y="777508"/>
                        <a:ext cx="41735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1438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77002" y="77002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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假设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k</a:t>
            </a:r>
            <a:r>
              <a:rPr kumimoji="0" lang="en-US" altLang="zh-CN" sz="3200" b="0" i="1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i</a:t>
            </a:r>
            <a:r>
              <a:rPr kumimoji="0" lang="en-US" altLang="zh-CN" sz="3200" b="0" i="1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&gt;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则对于任意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有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进而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对于任意二次型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由于必存在一个正交变换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Py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将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标准化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且标准形中平方项的系数为二次型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的矩阵的特征值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所以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正定二次型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f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的矩阵的特征值全为正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即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505470"/>
              </p:ext>
            </p:extLst>
          </p:nvPr>
        </p:nvGraphicFramePr>
        <p:xfrm>
          <a:off x="4725986" y="877888"/>
          <a:ext cx="1827213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4" name="公式" r:id="rId5" imgW="666726" imgH="171578" progId="Equation.3">
                  <p:embed/>
                </p:oleObj>
              </mc:Choice>
              <mc:Fallback>
                <p:oleObj name="公式" r:id="rId5" imgW="666726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6" y="877888"/>
                        <a:ext cx="1827213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56850"/>
              </p:ext>
            </p:extLst>
          </p:nvPr>
        </p:nvGraphicFramePr>
        <p:xfrm>
          <a:off x="2486819" y="2001830"/>
          <a:ext cx="653573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5" name="公式" r:id="rId7" imgW="2714445" imgH="190386" progId="Equation.3">
                  <p:embed/>
                </p:oleObj>
              </mc:Choice>
              <mc:Fallback>
                <p:oleObj name="公式" r:id="rId7" imgW="2714445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819" y="2001830"/>
                        <a:ext cx="653573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346992"/>
              </p:ext>
            </p:extLst>
          </p:nvPr>
        </p:nvGraphicFramePr>
        <p:xfrm>
          <a:off x="3927475" y="5043191"/>
          <a:ext cx="342423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6" name="公式" r:id="rId9" imgW="1352622" imgH="171578" progId="Equation.3">
                  <p:embed/>
                </p:oleObj>
              </mc:Choice>
              <mc:Fallback>
                <p:oleObj name="公式" r:id="rId9" imgW="1352622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475" y="5043191"/>
                        <a:ext cx="3424237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885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0"/>
            <a:ext cx="12217972" cy="1736725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5.4 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实对称矩阵的对角化与二次型的标准形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1736725"/>
            <a:ext cx="12217972" cy="51212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实二次型与实对称矩阵相对应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任何实对称矩阵均可对角化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5.4.1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实对称矩阵的对角化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不仅实对称矩阵的特征值是实数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而且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Theorem 5.2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实对称矩阵的对应于不同特征值的特征向量是正交的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None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1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1208"/>
            <a:ext cx="12281635" cy="629710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5.5.2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正定矩阵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Def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5.9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正定二次型的矩阵称为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正定矩阵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(positive definite matrix).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由于二次型的矩阵是实对称矩阵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因此正定矩阵仅对实对称阵而言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经过前面的分析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有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Theorem 5.6 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阶实对称矩阵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正定的充要条件是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的特征值全为正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根据上述定理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容易得出：若实对称矩阵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-1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*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8415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5.13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阶实对称矩阵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是正定矩阵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正定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Proof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因为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是正定矩阵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且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B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A+ B.</a:t>
            </a:r>
            <a:endParaRPr kumimoji="1" lang="en-US" altLang="zh-CN" sz="32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对于任意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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都有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于是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 + B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 + 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且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因此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正定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11547"/>
              </p:ext>
            </p:extLst>
          </p:nvPr>
        </p:nvGraphicFramePr>
        <p:xfrm>
          <a:off x="4816262" y="3970631"/>
          <a:ext cx="32083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公式" r:id="rId5" imgW="1561956" imgH="171578" progId="Equation.3">
                  <p:embed/>
                </p:oleObj>
              </mc:Choice>
              <mc:Fallback>
                <p:oleObj name="公式" r:id="rId5" imgW="1561956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262" y="3970631"/>
                        <a:ext cx="32083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60213"/>
              </p:ext>
            </p:extLst>
          </p:nvPr>
        </p:nvGraphicFramePr>
        <p:xfrm>
          <a:off x="3614555" y="5169496"/>
          <a:ext cx="51022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公式" r:id="rId7" imgW="2562237" imgH="171578" progId="Equation.3">
                  <p:embed/>
                </p:oleObj>
              </mc:Choice>
              <mc:Fallback>
                <p:oleObj name="公式" r:id="rId7" imgW="2562237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555" y="5169496"/>
                        <a:ext cx="51022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671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501541" y="0"/>
            <a:ext cx="9144000" cy="7046913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5.14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判定实对称矩阵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是否正定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832151"/>
              </p:ext>
            </p:extLst>
          </p:nvPr>
        </p:nvGraphicFramePr>
        <p:xfrm>
          <a:off x="4645584" y="859924"/>
          <a:ext cx="2855913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name="公式" r:id="rId4" imgW="1380993" imgH="819122" progId="Equation.3">
                  <p:embed/>
                </p:oleObj>
              </mc:Choice>
              <mc:Fallback>
                <p:oleObj name="公式" r:id="rId4" imgW="1380993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584" y="859924"/>
                        <a:ext cx="2855913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133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Theorem 5.7(Hurwitz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赫尔维茨定理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阶实对称矩阵正定的充要条件是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的各阶顺序主子式都为正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即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241031"/>
              </p:ext>
            </p:extLst>
          </p:nvPr>
        </p:nvGraphicFramePr>
        <p:xfrm>
          <a:off x="4103688" y="2565400"/>
          <a:ext cx="2149475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" name="公式" r:id="rId4" imgW="1000281" imgH="514350" progId="Equation.3">
                  <p:embed/>
                </p:oleObj>
              </mc:Choice>
              <mc:Fallback>
                <p:oleObj name="公式" r:id="rId4" imgW="1000281" imgH="5143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2565400"/>
                        <a:ext cx="2149475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28437"/>
              </p:ext>
            </p:extLst>
          </p:nvPr>
        </p:nvGraphicFramePr>
        <p:xfrm>
          <a:off x="1829711" y="2901949"/>
          <a:ext cx="12192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5" name="公式" r:id="rId6" imgW="514518" imgH="161982" progId="Equation.3">
                  <p:embed/>
                </p:oleObj>
              </mc:Choice>
              <mc:Fallback>
                <p:oleObj name="公式" r:id="rId6" imgW="514518" imgH="1619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9711" y="2901949"/>
                        <a:ext cx="12192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7092950" y="2636838"/>
          <a:ext cx="452438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公式" r:id="rId8" imgW="143007" imgH="0" progId="Equation.3">
                  <p:embed/>
                </p:oleObj>
              </mc:Choice>
              <mc:Fallback>
                <p:oleObj name="公式" r:id="rId8" imgW="143007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636838"/>
                        <a:ext cx="452438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43144"/>
              </p:ext>
            </p:extLst>
          </p:nvPr>
        </p:nvGraphicFramePr>
        <p:xfrm>
          <a:off x="7502576" y="2104858"/>
          <a:ext cx="3713162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7" name="公式" r:id="rId10" imgW="1809630" imgH="1123893" progId="Equation.3">
                  <p:embed/>
                </p:oleObj>
              </mc:Choice>
              <mc:Fallback>
                <p:oleObj name="公式" r:id="rId10" imgW="1809630" imgH="1123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576" y="2104858"/>
                        <a:ext cx="3713162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4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2538" y="1095982"/>
            <a:ext cx="11462788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比之于繁琐的计算出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所有特征值</a:t>
            </a:r>
            <a:r>
              <a:rPr kumimoji="1"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（定理</a:t>
            </a:r>
            <a:r>
              <a:rPr kumimoji="1"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的推论）或把实对称矩阵正交对角化（定理</a:t>
            </a:r>
            <a:r>
              <a:rPr kumimoji="1"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）进而得出矩阵的定性，</a:t>
            </a:r>
            <a:r>
              <a:rPr kumimoji="1"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Theorem 5.7(Hurwitz</a:t>
            </a:r>
            <a:r>
              <a:rPr kumimoji="1"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）要显得更加“诱人”，更具“古典美”。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472538" y="3000583"/>
            <a:ext cx="114627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高阶行列式难以计算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，更何况要计算出所有前主子式。因此</a:t>
            </a:r>
            <a:r>
              <a:rPr kumimoji="1"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1"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5.7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作为判定矩阵正定的方法，对低阶尚可考虑，至于高阶，显然</a:t>
            </a:r>
            <a:r>
              <a:rPr kumimoji="1"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仅具理论价值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。这样一来，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判定高阶矩阵是否正定，还是需要从标准形或特征值入手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，而要得到高阶矩阵的标准形或特征值，</a:t>
            </a:r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变换是首选方法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，这更加凸显出矩阵计算中</a:t>
            </a:r>
            <a:r>
              <a:rPr kumimoji="1"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变换的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kumimoji="1"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现代性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行列式的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kumimoji="1"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古典性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”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4434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7998" y="0"/>
            <a:ext cx="12184001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判定实对称矩阵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是否正定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Solution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67321"/>
              </p:ext>
            </p:extLst>
          </p:nvPr>
        </p:nvGraphicFramePr>
        <p:xfrm>
          <a:off x="4820787" y="862014"/>
          <a:ext cx="2855913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8" name="公式" r:id="rId5" imgW="1380993" imgH="819122" progId="Equation.3">
                  <p:embed/>
                </p:oleObj>
              </mc:Choice>
              <mc:Fallback>
                <p:oleObj name="公式" r:id="rId5" imgW="1380993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0787" y="862014"/>
                        <a:ext cx="2855913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067626"/>
              </p:ext>
            </p:extLst>
          </p:nvPr>
        </p:nvGraphicFramePr>
        <p:xfrm>
          <a:off x="2194197" y="4188619"/>
          <a:ext cx="9636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公式" r:id="rId7" imgW="381096" imgH="133194" progId="Equation.3">
                  <p:embed/>
                </p:oleObj>
              </mc:Choice>
              <mc:Fallback>
                <p:oleObj name="公式" r:id="rId7" imgW="381096" imgH="13319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197" y="4188619"/>
                        <a:ext cx="9636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43606"/>
              </p:ext>
            </p:extLst>
          </p:nvPr>
        </p:nvGraphicFramePr>
        <p:xfrm>
          <a:off x="4155678" y="3717131"/>
          <a:ext cx="2376487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公式" r:id="rId9" imgW="1124118" imgH="476350" progId="Equation.3">
                  <p:embed/>
                </p:oleObj>
              </mc:Choice>
              <mc:Fallback>
                <p:oleObj name="公式" r:id="rId9" imgW="1124118" imgH="4763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678" y="3717131"/>
                        <a:ext cx="2376487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25090"/>
              </p:ext>
            </p:extLst>
          </p:nvPr>
        </p:nvGraphicFramePr>
        <p:xfrm>
          <a:off x="7564288" y="3292476"/>
          <a:ext cx="35623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" name="公式" r:id="rId11" imgW="1752504" imgH="819122" progId="Equation.3">
                  <p:embed/>
                </p:oleObj>
              </mc:Choice>
              <mc:Fallback>
                <p:oleObj name="公式" r:id="rId11" imgW="1752504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288" y="3292476"/>
                        <a:ext cx="356235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1528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5.15  </a:t>
            </a: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满足何条件时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正定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Solution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二次型</a:t>
            </a:r>
            <a:r>
              <a:rPr kumimoji="1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的矩阵为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CN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316163" y="836613"/>
          <a:ext cx="51323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3" name="公式" r:id="rId3" imgW="2571822" imgH="190386" progId="Equation.3">
                  <p:embed/>
                </p:oleObj>
              </mc:Choice>
              <mc:Fallback>
                <p:oleObj name="公式" r:id="rId3" imgW="2571822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836613"/>
                        <a:ext cx="5132387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172946"/>
              </p:ext>
            </p:extLst>
          </p:nvPr>
        </p:nvGraphicFramePr>
        <p:xfrm>
          <a:off x="5052261" y="1972469"/>
          <a:ext cx="237490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4" name="公式" r:id="rId5" imgW="1124118" imgH="819122" progId="Equation.3">
                  <p:embed/>
                </p:oleObj>
              </mc:Choice>
              <mc:Fallback>
                <p:oleObj name="公式" r:id="rId5" imgW="112411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261" y="1972469"/>
                        <a:ext cx="237490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338047"/>
              </p:ext>
            </p:extLst>
          </p:nvPr>
        </p:nvGraphicFramePr>
        <p:xfrm>
          <a:off x="414638" y="4207272"/>
          <a:ext cx="2890837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5" name="公式" r:id="rId7" imgW="1390578" imgH="476350" progId="Equation.3">
                  <p:embed/>
                </p:oleObj>
              </mc:Choice>
              <mc:Fallback>
                <p:oleObj name="公式" r:id="rId7" imgW="1390578" imgH="4763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38" y="4207272"/>
                        <a:ext cx="2890837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29533"/>
              </p:ext>
            </p:extLst>
          </p:nvPr>
        </p:nvGraphicFramePr>
        <p:xfrm>
          <a:off x="3912169" y="3886597"/>
          <a:ext cx="3338513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6" name="公式" r:id="rId9" imgW="1638252" imgH="819122" progId="Equation.3">
                  <p:embed/>
                </p:oleObj>
              </mc:Choice>
              <mc:Fallback>
                <p:oleObj name="公式" r:id="rId9" imgW="16382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2169" y="3886597"/>
                        <a:ext cx="3338513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93929"/>
              </p:ext>
            </p:extLst>
          </p:nvPr>
        </p:nvGraphicFramePr>
        <p:xfrm>
          <a:off x="7459153" y="4207272"/>
          <a:ext cx="45243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7" name="公式" r:id="rId11" imgW="2257437" imgH="428753" progId="Equation.3">
                  <p:embed/>
                </p:oleObj>
              </mc:Choice>
              <mc:Fallback>
                <p:oleObj name="公式" r:id="rId11" imgW="2257437" imgH="4287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153" y="4207272"/>
                        <a:ext cx="4524375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9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24" y="0"/>
            <a:ext cx="12182475" cy="61986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5.16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设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是秩为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的三阶实对称矩阵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且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+ 2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当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取何值时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E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Solution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设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+ 2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+ 2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于是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+ 2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= 0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进而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= 0,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= -2.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因为实对称矩阵均可对角化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根据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R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= 2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知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齐次线性方程组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–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E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的基础解系中仅一个解向量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进而</a:t>
            </a:r>
            <a:r>
              <a:rPr kumimoji="0" lang="zh-CN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= -2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的二重特征值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因此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+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E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的特征值为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-2 +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-2 +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由于正定的充要条件是的特征值全为正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所以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k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&gt; 2.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2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-20026" y="0"/>
            <a:ext cx="12212026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5.17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是实对称矩阵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正定的充要条件是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合同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即存在可逆矩阵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使得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Proof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因为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是实对称矩阵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存在正交矩阵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P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使得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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若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则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令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890622"/>
              </p:ext>
            </p:extLst>
          </p:nvPr>
        </p:nvGraphicFramePr>
        <p:xfrm>
          <a:off x="3862178" y="1737007"/>
          <a:ext cx="52879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2" name="公式" r:id="rId4" imgW="2171556" imgH="190386" progId="Equation.3">
                  <p:embed/>
                </p:oleObj>
              </mc:Choice>
              <mc:Fallback>
                <p:oleObj name="公式" r:id="rId4" imgW="2171556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178" y="1737007"/>
                        <a:ext cx="5287962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87556"/>
              </p:ext>
            </p:extLst>
          </p:nvPr>
        </p:nvGraphicFramePr>
        <p:xfrm>
          <a:off x="3333384" y="2709863"/>
          <a:ext cx="52482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3" name="Equation" r:id="rId6" imgW="2152770" imgH="190386" progId="Equation.DSMT4">
                  <p:embed/>
                </p:oleObj>
              </mc:Choice>
              <mc:Fallback>
                <p:oleObj name="Equation" r:id="rId6" imgW="2152770" imgH="190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384" y="2709863"/>
                        <a:ext cx="524827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460186"/>
              </p:ext>
            </p:extLst>
          </p:nvPr>
        </p:nvGraphicFramePr>
        <p:xfrm>
          <a:off x="8673917" y="2746375"/>
          <a:ext cx="3425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4" name="公式" r:id="rId8" imgW="1352622" imgH="171578" progId="Equation.3">
                  <p:embed/>
                </p:oleObj>
              </mc:Choice>
              <mc:Fallback>
                <p:oleObj name="公式" r:id="rId8" imgW="1352622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3917" y="2746375"/>
                        <a:ext cx="34258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70981"/>
              </p:ext>
            </p:extLst>
          </p:nvPr>
        </p:nvGraphicFramePr>
        <p:xfrm>
          <a:off x="2356320" y="3682718"/>
          <a:ext cx="59483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5" name="Equation" r:id="rId10" imgW="2457570" imgH="228771" progId="Equation.DSMT4">
                  <p:embed/>
                </p:oleObj>
              </mc:Choice>
              <mc:Fallback>
                <p:oleObj name="Equation" r:id="rId10" imgW="2457570" imgH="22877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320" y="3682718"/>
                        <a:ext cx="5948362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45030"/>
              </p:ext>
            </p:extLst>
          </p:nvPr>
        </p:nvGraphicFramePr>
        <p:xfrm>
          <a:off x="150726" y="4768339"/>
          <a:ext cx="66865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6" name="Equation" r:id="rId12" imgW="2781156" imgH="228771" progId="Equation.DSMT4">
                  <p:embed/>
                </p:oleObj>
              </mc:Choice>
              <mc:Fallback>
                <p:oleObj name="Equation" r:id="rId12" imgW="2781156" imgH="22877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26" y="4768339"/>
                        <a:ext cx="66865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053393"/>
              </p:ext>
            </p:extLst>
          </p:nvPr>
        </p:nvGraphicFramePr>
        <p:xfrm>
          <a:off x="5596885" y="5343525"/>
          <a:ext cx="56007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7" name="Equation" r:id="rId14" imgW="2524281" imgH="228771" progId="Equation.DSMT4">
                  <p:embed/>
                </p:oleObj>
              </mc:Choice>
              <mc:Fallback>
                <p:oleObj name="Equation" r:id="rId14" imgW="2524281" imgH="22877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6885" y="5343525"/>
                        <a:ext cx="5600700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8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     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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若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=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则对于任意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由于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可逆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Ux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这时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所以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正定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458111"/>
              </p:ext>
            </p:extLst>
          </p:nvPr>
        </p:nvGraphicFramePr>
        <p:xfrm>
          <a:off x="1940719" y="3268209"/>
          <a:ext cx="831056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公式" r:id="rId4" imgW="3819393" imgH="171578" progId="Equation.3">
                  <p:embed/>
                </p:oleObj>
              </mc:Choice>
              <mc:Fallback>
                <p:oleObj name="公式" r:id="rId4" imgW="3819393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0719" y="3268209"/>
                        <a:ext cx="831056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0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73769" y="334030"/>
            <a:ext cx="11078678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Theorem 5.2   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实对称矩阵的对应于不同特征值的特征向量是正交的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131545" y="857250"/>
            <a:ext cx="12060455" cy="5791200"/>
          </a:xfrm>
          <a:prstGeom prst="rect">
            <a:avLst/>
          </a:prstGeom>
          <a:solidFill>
            <a:srgbClr val="000000"/>
          </a:solidFill>
          <a:ln>
            <a:noFill/>
          </a:ln>
          <a:extLst/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Proof 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是实对称矩阵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的两个不同特征值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是对应的特征向量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这时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 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由于</a:t>
            </a:r>
            <a:r>
              <a:rPr kumimoji="1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对称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于是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kumimoji="1" lang="en-US" altLang="zh-CN" sz="32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正交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311016"/>
              </p:ext>
            </p:extLst>
          </p:nvPr>
        </p:nvGraphicFramePr>
        <p:xfrm>
          <a:off x="2051050" y="2636838"/>
          <a:ext cx="6229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Equation" r:id="rId4" imgW="3152667" imgH="171578" progId="Equation.DSMT4">
                  <p:embed/>
                </p:oleObj>
              </mc:Choice>
              <mc:Fallback>
                <p:oleObj name="Equation" r:id="rId4" imgW="3152667" imgH="17157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636838"/>
                        <a:ext cx="62293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29207"/>
              </p:ext>
            </p:extLst>
          </p:nvPr>
        </p:nvGraphicFramePr>
        <p:xfrm>
          <a:off x="1068388" y="3665538"/>
          <a:ext cx="75850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Equation" r:id="rId6" imgW="2019240" imgH="203040" progId="Equation.DSMT4">
                  <p:embed/>
                </p:oleObj>
              </mc:Choice>
              <mc:Fallback>
                <p:oleObj name="Equation" r:id="rId6" imgW="2019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3665538"/>
                        <a:ext cx="7585075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555875" y="4652963"/>
          <a:ext cx="4751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公式" r:id="rId8" imgW="2371689" imgH="171578" progId="Equation.3">
                  <p:embed/>
                </p:oleObj>
              </mc:Choice>
              <mc:Fallback>
                <p:oleObj name="公式" r:id="rId8" imgW="2371689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652963"/>
                        <a:ext cx="4751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9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8481"/>
            <a:ext cx="12192000" cy="598317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5.18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设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阶实对称矩阵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和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是正定矩阵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若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Proof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因为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和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是对称矩阵且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BA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于是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</a:t>
            </a:r>
            <a:r>
              <a:rPr kumimoji="0" lang="en-US" altLang="zh-CN" sz="3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所以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是对称矩阵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由于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和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是正定矩阵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存在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可逆矩阵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U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和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V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使得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U</a:t>
            </a:r>
            <a:r>
              <a:rPr kumimoji="0" lang="en-US" altLang="zh-CN" sz="2800" b="0" i="0" u="none" strike="noStrike" kern="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U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且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B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V</a:t>
            </a:r>
            <a:r>
              <a:rPr kumimoji="0" lang="en-US" altLang="zh-CN" sz="2800" b="0" i="0" u="none" strike="noStrike" kern="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V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取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VU</a:t>
            </a:r>
            <a:r>
              <a:rPr kumimoji="0" lang="en-US" altLang="zh-CN" sz="28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R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可逆且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这里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C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=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R</a:t>
            </a:r>
            <a:r>
              <a:rPr kumimoji="0" lang="en-US" altLang="zh-CN" sz="28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R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5.17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),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进而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C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的特征值均为正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由于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与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C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相似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所以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的特征值与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C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相同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即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的特征值均为正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故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正定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20" y="3438366"/>
            <a:ext cx="7885560" cy="7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0870"/>
            <a:ext cx="12192000" cy="649408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介绍几个关于正定性的其他几个概念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设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1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2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,…, </a:t>
            </a:r>
            <a:r>
              <a:rPr kumimoji="0" lang="en-US" altLang="zh-CN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1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= 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T</a:t>
            </a:r>
            <a:r>
              <a:rPr kumimoji="0" lang="en-US" altLang="zh-CN" sz="32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Ax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是二次型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若对于任意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都有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≥0,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则称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为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半正定二次型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若对于任意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都有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&lt; 0,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则称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为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负定二次型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若对于任意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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都有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 ≤0,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则称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为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半负定二次型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二次型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负定的充要条件是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–</a:t>
            </a:r>
            <a:r>
              <a:rPr kumimoji="0" lang="en-US" altLang="zh-CN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f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实对称矩阵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负定的充要条件是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-</a:t>
            </a:r>
            <a:r>
              <a:rPr kumimoji="0" lang="en-US" altLang="zh-CN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正定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</a:p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1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5" y="0"/>
            <a:ext cx="6696744" cy="688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8" y="332217"/>
            <a:ext cx="6229390" cy="47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54" y="385413"/>
            <a:ext cx="7003259" cy="58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45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F76B70E7-40FF-46C9-B86F-96A0D73D0765}"/>
              </a:ext>
            </a:extLst>
          </p:cNvPr>
          <p:cNvSpPr/>
          <p:nvPr/>
        </p:nvSpPr>
        <p:spPr>
          <a:xfrm>
            <a:off x="0" y="0"/>
            <a:ext cx="12192000" cy="435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5E3DF5C-996C-4A15-9A68-C9061D5DD571}"/>
              </a:ext>
            </a:extLst>
          </p:cNvPr>
          <p:cNvSpPr/>
          <p:nvPr/>
        </p:nvSpPr>
        <p:spPr>
          <a:xfrm>
            <a:off x="-4916782" y="2970937"/>
            <a:ext cx="23088847" cy="4431525"/>
          </a:xfrm>
          <a:custGeom>
            <a:avLst/>
            <a:gdLst>
              <a:gd name="connsiteX0" fmla="*/ 0 w 12181028"/>
              <a:gd name="connsiteY0" fmla="*/ 1057595 h 1057595"/>
              <a:gd name="connsiteX1" fmla="*/ 1524000 w 12181028"/>
              <a:gd name="connsiteY1" fmla="*/ 3495 h 1057595"/>
              <a:gd name="connsiteX2" fmla="*/ 5194300 w 12181028"/>
              <a:gd name="connsiteY2" fmla="*/ 701995 h 1057595"/>
              <a:gd name="connsiteX3" fmla="*/ 6667500 w 12181028"/>
              <a:gd name="connsiteY3" fmla="*/ 270195 h 1057595"/>
              <a:gd name="connsiteX4" fmla="*/ 8089900 w 12181028"/>
              <a:gd name="connsiteY4" fmla="*/ 460695 h 1057595"/>
              <a:gd name="connsiteX5" fmla="*/ 10718800 w 12181028"/>
              <a:gd name="connsiteY5" fmla="*/ 257495 h 1057595"/>
              <a:gd name="connsiteX6" fmla="*/ 11988800 w 12181028"/>
              <a:gd name="connsiteY6" fmla="*/ 105095 h 1057595"/>
              <a:gd name="connsiteX7" fmla="*/ 12153900 w 12181028"/>
              <a:gd name="connsiteY7" fmla="*/ 511495 h 1057595"/>
              <a:gd name="connsiteX0" fmla="*/ 0 w 12412834"/>
              <a:gd name="connsiteY0" fmla="*/ 1057595 h 1756095"/>
              <a:gd name="connsiteX1" fmla="*/ 1524000 w 12412834"/>
              <a:gd name="connsiteY1" fmla="*/ 3495 h 1756095"/>
              <a:gd name="connsiteX2" fmla="*/ 5194300 w 12412834"/>
              <a:gd name="connsiteY2" fmla="*/ 701995 h 1756095"/>
              <a:gd name="connsiteX3" fmla="*/ 6667500 w 12412834"/>
              <a:gd name="connsiteY3" fmla="*/ 270195 h 1756095"/>
              <a:gd name="connsiteX4" fmla="*/ 8089900 w 12412834"/>
              <a:gd name="connsiteY4" fmla="*/ 460695 h 1756095"/>
              <a:gd name="connsiteX5" fmla="*/ 10718800 w 12412834"/>
              <a:gd name="connsiteY5" fmla="*/ 257495 h 1756095"/>
              <a:gd name="connsiteX6" fmla="*/ 11988800 w 12412834"/>
              <a:gd name="connsiteY6" fmla="*/ 105095 h 1756095"/>
              <a:gd name="connsiteX7" fmla="*/ 12407900 w 12412834"/>
              <a:gd name="connsiteY7" fmla="*/ 1756095 h 1756095"/>
              <a:gd name="connsiteX0" fmla="*/ 0 w 12933534"/>
              <a:gd name="connsiteY0" fmla="*/ 1618883 h 1771283"/>
              <a:gd name="connsiteX1" fmla="*/ 2044700 w 12933534"/>
              <a:gd name="connsiteY1" fmla="*/ 18683 h 1771283"/>
              <a:gd name="connsiteX2" fmla="*/ 5715000 w 12933534"/>
              <a:gd name="connsiteY2" fmla="*/ 717183 h 1771283"/>
              <a:gd name="connsiteX3" fmla="*/ 7188200 w 12933534"/>
              <a:gd name="connsiteY3" fmla="*/ 285383 h 1771283"/>
              <a:gd name="connsiteX4" fmla="*/ 8610600 w 12933534"/>
              <a:gd name="connsiteY4" fmla="*/ 475883 h 1771283"/>
              <a:gd name="connsiteX5" fmla="*/ 11239500 w 12933534"/>
              <a:gd name="connsiteY5" fmla="*/ 272683 h 1771283"/>
              <a:gd name="connsiteX6" fmla="*/ 12509500 w 12933534"/>
              <a:gd name="connsiteY6" fmla="*/ 120283 h 1771283"/>
              <a:gd name="connsiteX7" fmla="*/ 12928600 w 12933534"/>
              <a:gd name="connsiteY7" fmla="*/ 1771283 h 1771283"/>
              <a:gd name="connsiteX0" fmla="*/ 0 w 12933534"/>
              <a:gd name="connsiteY0" fmla="*/ 1618311 h 1770711"/>
              <a:gd name="connsiteX1" fmla="*/ 2044700 w 12933534"/>
              <a:gd name="connsiteY1" fmla="*/ 18111 h 1770711"/>
              <a:gd name="connsiteX2" fmla="*/ 5715000 w 12933534"/>
              <a:gd name="connsiteY2" fmla="*/ 716611 h 1770711"/>
              <a:gd name="connsiteX3" fmla="*/ 7226300 w 12933534"/>
              <a:gd name="connsiteY3" fmla="*/ 107011 h 1770711"/>
              <a:gd name="connsiteX4" fmla="*/ 8610600 w 12933534"/>
              <a:gd name="connsiteY4" fmla="*/ 475311 h 1770711"/>
              <a:gd name="connsiteX5" fmla="*/ 11239500 w 12933534"/>
              <a:gd name="connsiteY5" fmla="*/ 272111 h 1770711"/>
              <a:gd name="connsiteX6" fmla="*/ 12509500 w 12933534"/>
              <a:gd name="connsiteY6" fmla="*/ 119711 h 1770711"/>
              <a:gd name="connsiteX7" fmla="*/ 12928600 w 12933534"/>
              <a:gd name="connsiteY7" fmla="*/ 1770711 h 177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33534" h="1770711">
                <a:moveTo>
                  <a:pt x="0" y="1618311"/>
                </a:moveTo>
                <a:cubicBezTo>
                  <a:pt x="329141" y="1120894"/>
                  <a:pt x="1092200" y="168394"/>
                  <a:pt x="2044700" y="18111"/>
                </a:cubicBezTo>
                <a:cubicBezTo>
                  <a:pt x="2997200" y="-132172"/>
                  <a:pt x="4851400" y="701794"/>
                  <a:pt x="5715000" y="716611"/>
                </a:cubicBezTo>
                <a:cubicBezTo>
                  <a:pt x="6578600" y="731428"/>
                  <a:pt x="6743700" y="147228"/>
                  <a:pt x="7226300" y="107011"/>
                </a:cubicBezTo>
                <a:cubicBezTo>
                  <a:pt x="7708900" y="66794"/>
                  <a:pt x="7941733" y="447794"/>
                  <a:pt x="8610600" y="475311"/>
                </a:cubicBezTo>
                <a:cubicBezTo>
                  <a:pt x="9279467" y="502828"/>
                  <a:pt x="10589683" y="331378"/>
                  <a:pt x="11239500" y="272111"/>
                </a:cubicBezTo>
                <a:cubicBezTo>
                  <a:pt x="11889317" y="212844"/>
                  <a:pt x="12227983" y="-130056"/>
                  <a:pt x="12509500" y="119711"/>
                </a:cubicBezTo>
                <a:cubicBezTo>
                  <a:pt x="12791017" y="369478"/>
                  <a:pt x="12965641" y="1588677"/>
                  <a:pt x="12928600" y="1770711"/>
                </a:cubicBezTo>
              </a:path>
            </a:pathLst>
          </a:cu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64BFED-275F-4AF2-AD6B-D4A271A25376}"/>
              </a:ext>
            </a:extLst>
          </p:cNvPr>
          <p:cNvGrpSpPr/>
          <p:nvPr/>
        </p:nvGrpSpPr>
        <p:grpSpPr>
          <a:xfrm>
            <a:off x="660401" y="773223"/>
            <a:ext cx="11264900" cy="6084777"/>
            <a:chOff x="660401" y="773223"/>
            <a:chExt cx="11264900" cy="608477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7ADA74D-41BB-4C91-B0ED-66E8F82FF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90" b="7543"/>
            <a:stretch/>
          </p:blipFill>
          <p:spPr>
            <a:xfrm>
              <a:off x="660401" y="773223"/>
              <a:ext cx="11264900" cy="608477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ABD5484-DC1D-4C2E-8A55-514EBA3C11E0}"/>
                </a:ext>
              </a:extLst>
            </p:cNvPr>
            <p:cNvSpPr/>
            <p:nvPr/>
          </p:nvSpPr>
          <p:spPr>
            <a:xfrm>
              <a:off x="3544107" y="259589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  <a:r>
                <a:rPr lang="zh-CN" altLang="en-US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、见书</a:t>
              </a:r>
              <a:r>
                <a:rPr lang="en-US" altLang="zh-CN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p220-221  19-26  B</a:t>
              </a:r>
              <a:r>
                <a:rPr lang="zh-CN" altLang="en-US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类题</a:t>
              </a:r>
              <a:r>
                <a:rPr lang="en-US" altLang="zh-CN" sz="2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5505C5-FDB8-4D0F-B473-ED0CD48ACF1D}"/>
                </a:ext>
              </a:extLst>
            </p:cNvPr>
            <p:cNvSpPr/>
            <p:nvPr/>
          </p:nvSpPr>
          <p:spPr>
            <a:xfrm>
              <a:off x="3517898" y="1636069"/>
              <a:ext cx="11192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kern="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作业 </a:t>
              </a:r>
              <a:endPara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DC52444-E09B-471D-90DD-11B17033AC41}"/>
                </a:ext>
              </a:extLst>
            </p:cNvPr>
            <p:cNvCxnSpPr>
              <a:cxnSpLocks/>
            </p:cNvCxnSpPr>
            <p:nvPr/>
          </p:nvCxnSpPr>
          <p:spPr>
            <a:xfrm>
              <a:off x="3696507" y="2307800"/>
              <a:ext cx="72309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91F3533-41AF-4693-BFE6-30F2BC18EFFB}"/>
                </a:ext>
              </a:extLst>
            </p:cNvPr>
            <p:cNvSpPr/>
            <p:nvPr/>
          </p:nvSpPr>
          <p:spPr>
            <a:xfrm>
              <a:off x="3544106" y="3238500"/>
              <a:ext cx="5599893" cy="596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endParaRPr lang="en-US" altLang="zh-CN" sz="2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5C6907-9612-4B5B-8C1C-75CEC0755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494" y="1463647"/>
              <a:ext cx="1219200" cy="1219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529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65" y="1389911"/>
            <a:ext cx="8017846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5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82D947-69D6-441F-88AD-AF6BD8D15767}"/>
              </a:ext>
            </a:extLst>
          </p:cNvPr>
          <p:cNvSpPr txBox="1"/>
          <p:nvPr/>
        </p:nvSpPr>
        <p:spPr>
          <a:xfrm>
            <a:off x="377151" y="199688"/>
            <a:ext cx="10153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经典奇异值分解</a:t>
            </a:r>
            <a:r>
              <a:rPr kumimoji="1"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SVD</a:t>
            </a:r>
            <a:r>
              <a:rPr kumimoji="1"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：</a:t>
            </a: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非方阵</a:t>
            </a:r>
            <a:r>
              <a:rPr kumimoji="1"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的特征值分解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78D328-F693-46FF-98B6-C3BD1D1EFFC2}"/>
              </a:ext>
            </a:extLst>
          </p:cNvPr>
          <p:cNvSpPr txBox="1"/>
          <p:nvPr/>
        </p:nvSpPr>
        <p:spPr>
          <a:xfrm>
            <a:off x="377151" y="784463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先说计算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CE031E-A193-4802-A858-6355EEEEB4AF}"/>
              </a:ext>
            </a:extLst>
          </p:cNvPr>
          <p:cNvSpPr txBox="1"/>
          <p:nvPr/>
        </p:nvSpPr>
        <p:spPr>
          <a:xfrm>
            <a:off x="371803" y="1265533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这里有个矩阵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910BE1-F408-4881-801C-93A71B227EE2}"/>
                  </a:ext>
                </a:extLst>
              </p:cNvPr>
              <p:cNvSpPr/>
              <p:nvPr/>
            </p:nvSpPr>
            <p:spPr>
              <a:xfrm>
                <a:off x="3017222" y="1222691"/>
                <a:ext cx="1001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zh-CN" altLang="en-US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B910BE1-F408-4881-801C-93A71B227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222" y="1222691"/>
                <a:ext cx="100181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10CAAB7-AC69-4146-BF6B-768D89ACF0D9}"/>
              </a:ext>
            </a:extLst>
          </p:cNvPr>
          <p:cNvSpPr/>
          <p:nvPr/>
        </p:nvSpPr>
        <p:spPr>
          <a:xfrm>
            <a:off x="371803" y="1727198"/>
            <a:ext cx="23487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①非方阵→方阵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有两种方式：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72167E-BF29-4085-9150-EA8F63555463}"/>
                  </a:ext>
                </a:extLst>
              </p:cNvPr>
              <p:cNvSpPr/>
              <p:nvPr/>
            </p:nvSpPr>
            <p:spPr>
              <a:xfrm>
                <a:off x="2711917" y="2233641"/>
                <a:ext cx="4614326" cy="1232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zh-CN" altLang="en-US" sz="32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kumimoji="1" lang="zh-CN" altLang="en-US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zh-CN" altLang="en-US" sz="32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zh-CN" altLang="en-US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kumimoji="1" lang="zh-CN" altLang="en-US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kumimoji="1" lang="zh-CN" altLang="en-US" sz="32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kumimoji="1" lang="zh-CN" altLang="en-US" sz="32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zh-CN" altLang="en-US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3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272167E-BF29-4085-9150-EA8F63555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17" y="2233641"/>
                <a:ext cx="4614326" cy="12328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0E5A9D0-9A7D-415B-B98D-D24133092899}"/>
              </a:ext>
            </a:extLst>
          </p:cNvPr>
          <p:cNvSpPr txBox="1"/>
          <p:nvPr/>
        </p:nvSpPr>
        <p:spPr>
          <a:xfrm>
            <a:off x="4052638" y="163296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方阵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0691C28-2F89-4AF0-826D-323ECA11420A}"/>
              </a:ext>
            </a:extLst>
          </p:cNvPr>
          <p:cNvCxnSpPr/>
          <p:nvPr/>
        </p:nvCxnSpPr>
        <p:spPr>
          <a:xfrm flipV="1">
            <a:off x="3800244" y="2089742"/>
            <a:ext cx="288032" cy="229280"/>
          </a:xfrm>
          <a:prstGeom prst="straightConnector1">
            <a:avLst/>
          </a:prstGeom>
          <a:noFill/>
          <a:ln w="952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64C2BD7-0919-40FC-B973-0E78F9A7BF1F}"/>
              </a:ext>
            </a:extLst>
          </p:cNvPr>
          <p:cNvSpPr txBox="1"/>
          <p:nvPr/>
        </p:nvSpPr>
        <p:spPr>
          <a:xfrm>
            <a:off x="379316" y="3332210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②特征值分解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2EF6F56-8D66-4F48-BD02-80BFA9697BB6}"/>
                  </a:ext>
                </a:extLst>
              </p:cNvPr>
              <p:cNvSpPr/>
              <p:nvPr/>
            </p:nvSpPr>
            <p:spPr>
              <a:xfrm>
                <a:off x="269925" y="5334102"/>
                <a:ext cx="6797932" cy="1076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𝑉𝐷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32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2EF6F56-8D66-4F48-BD02-80BFA9697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5" y="5334102"/>
                <a:ext cx="6797932" cy="10761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8F215CA-67E0-47B7-AFE4-34B856C3BC19}"/>
                  </a:ext>
                </a:extLst>
              </p:cNvPr>
              <p:cNvSpPr/>
              <p:nvPr/>
            </p:nvSpPr>
            <p:spPr>
              <a:xfrm>
                <a:off x="3017222" y="3793875"/>
                <a:ext cx="3481691" cy="976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zh-CN" altLang="en-US" sz="3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zh-CN" altLang="en-US" sz="32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zh-CN" altLang="en-US" sz="32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𝑈𝐷</m:t>
                            </m:r>
                            <m:sSup>
                              <m:sSupPr>
                                <m:ctrlP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kumimoji="1" lang="zh-CN" altLang="en-US" sz="32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zh-CN" altLang="en-US" sz="32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zh-CN" altLang="en-US" sz="3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𝑉𝐷</m:t>
                            </m:r>
                            <m:sSup>
                              <m:sSupPr>
                                <m:ctrlP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kumimoji="1" lang="zh-CN" alt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kumimoji="1" lang="zh-CN" alt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F215CA-67E0-47B7-AFE4-34B856C3B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222" y="3793875"/>
                <a:ext cx="3481691" cy="9768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7750C98-92F6-4DB3-850D-053BF6C5263B}"/>
              </a:ext>
            </a:extLst>
          </p:cNvPr>
          <p:cNvSpPr txBox="1"/>
          <p:nvPr/>
        </p:nvSpPr>
        <p:spPr>
          <a:xfrm>
            <a:off x="371803" y="4707522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③两个小技巧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E4FC70B-73B5-4944-9CDD-162E327A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40" y="5813892"/>
            <a:ext cx="2432015" cy="82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44EC741-27E5-4CD6-8E68-C4D95C2A1E3C}"/>
              </a:ext>
            </a:extLst>
          </p:cNvPr>
          <p:cNvSpPr txBox="1"/>
          <p:nvPr/>
        </p:nvSpPr>
        <p:spPr>
          <a:xfrm>
            <a:off x="7265853" y="3143557"/>
            <a:ext cx="220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左奇异向量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0041BE-A276-4A27-A566-06D1B6307E86}"/>
              </a:ext>
            </a:extLst>
          </p:cNvPr>
          <p:cNvSpPr txBox="1"/>
          <p:nvPr/>
        </p:nvSpPr>
        <p:spPr>
          <a:xfrm>
            <a:off x="9523078" y="3112387"/>
            <a:ext cx="12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奇异值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EC7D0D-4D92-4CBC-AA29-919B42DFB451}"/>
              </a:ext>
            </a:extLst>
          </p:cNvPr>
          <p:cNvSpPr/>
          <p:nvPr/>
        </p:nvSpPr>
        <p:spPr>
          <a:xfrm>
            <a:off x="10477991" y="289724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右奇异向量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2A93142-5C53-4EF7-961C-D5E4F4801877}"/>
              </a:ext>
            </a:extLst>
          </p:cNvPr>
          <p:cNvCxnSpPr/>
          <p:nvPr/>
        </p:nvCxnSpPr>
        <p:spPr>
          <a:xfrm flipV="1">
            <a:off x="8514269" y="2527829"/>
            <a:ext cx="868" cy="608257"/>
          </a:xfrm>
          <a:prstGeom prst="straightConnector1">
            <a:avLst/>
          </a:prstGeom>
          <a:noFill/>
          <a:ln w="63500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190DC7D-F772-4A2C-B703-EB9F4C0C61B3}"/>
              </a:ext>
            </a:extLst>
          </p:cNvPr>
          <p:cNvCxnSpPr/>
          <p:nvPr/>
        </p:nvCxnSpPr>
        <p:spPr>
          <a:xfrm flipV="1">
            <a:off x="10061347" y="2527829"/>
            <a:ext cx="2674" cy="608256"/>
          </a:xfrm>
          <a:prstGeom prst="straightConnector1">
            <a:avLst/>
          </a:prstGeom>
          <a:noFill/>
          <a:ln w="63500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1DDE112-8A0C-4BDF-A636-6154B1385E1B}"/>
              </a:ext>
            </a:extLst>
          </p:cNvPr>
          <p:cNvCxnSpPr>
            <a:cxnSpLocks/>
          </p:cNvCxnSpPr>
          <p:nvPr/>
        </p:nvCxnSpPr>
        <p:spPr>
          <a:xfrm flipV="1">
            <a:off x="11433958" y="1803166"/>
            <a:ext cx="0" cy="1001497"/>
          </a:xfrm>
          <a:prstGeom prst="straightConnector1">
            <a:avLst/>
          </a:prstGeom>
          <a:noFill/>
          <a:ln w="63500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9BC13A35-095C-47DD-8B3D-ACD94A157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03" y="70240"/>
            <a:ext cx="4889274" cy="2204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31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8C93E8-8040-4D1B-BC92-56D468CD738D}"/>
              </a:ext>
            </a:extLst>
          </p:cNvPr>
          <p:cNvSpPr txBox="1"/>
          <p:nvPr/>
        </p:nvSpPr>
        <p:spPr>
          <a:xfrm>
            <a:off x="1955361" y="306068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举个栗子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F925A-3F24-4E6D-B6F9-B765069B1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1" t="12550" r="12193" b="11533"/>
          <a:stretch/>
        </p:blipFill>
        <p:spPr>
          <a:xfrm>
            <a:off x="5511846" y="211122"/>
            <a:ext cx="2160240" cy="13594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F89E74-2623-40F5-ADA0-4ACC95B8D8AD}"/>
              </a:ext>
            </a:extLst>
          </p:cNvPr>
          <p:cNvSpPr/>
          <p:nvPr/>
        </p:nvSpPr>
        <p:spPr>
          <a:xfrm>
            <a:off x="5511846" y="1636793"/>
            <a:ext cx="2348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①非方阵→方阵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2341B0-D816-4385-B433-00DA9D8B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82" y="2305748"/>
            <a:ext cx="7846827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9F31E4-60B8-489F-B330-F2A69EFCE49A}"/>
              </a:ext>
            </a:extLst>
          </p:cNvPr>
          <p:cNvSpPr txBox="1"/>
          <p:nvPr/>
        </p:nvSpPr>
        <p:spPr>
          <a:xfrm>
            <a:off x="1109382" y="396554"/>
            <a:ext cx="3144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②特征值分解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C85A20-7E43-4A57-92A5-C2D8F40115FA}"/>
              </a:ext>
            </a:extLst>
          </p:cNvPr>
          <p:cNvSpPr txBox="1"/>
          <p:nvPr/>
        </p:nvSpPr>
        <p:spPr>
          <a:xfrm>
            <a:off x="919831" y="1160280"/>
            <a:ext cx="147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CEA17E0-171A-4018-B406-89EB3A577262}"/>
                  </a:ext>
                </a:extLst>
              </p:cNvPr>
              <p:cNvSpPr/>
              <p:nvPr/>
            </p:nvSpPr>
            <p:spPr>
              <a:xfrm>
                <a:off x="2202169" y="1221835"/>
                <a:ext cx="8181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CEA17E0-171A-4018-B406-89EB3A577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169" y="1221835"/>
                <a:ext cx="818173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2EBEC12-11FC-411D-9007-8A937FEE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065115"/>
            <a:ext cx="6952603" cy="11662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A39D24-D26D-41AA-8DAB-F79DB62FBE76}"/>
              </a:ext>
            </a:extLst>
          </p:cNvPr>
          <p:cNvSpPr txBox="1"/>
          <p:nvPr/>
        </p:nvSpPr>
        <p:spPr>
          <a:xfrm>
            <a:off x="29262" y="2112147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再分解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7C0AC9-F701-47FA-A30C-D6122D6602F5}"/>
                  </a:ext>
                </a:extLst>
              </p:cNvPr>
              <p:cNvSpPr/>
              <p:nvPr/>
            </p:nvSpPr>
            <p:spPr>
              <a:xfrm>
                <a:off x="1333879" y="2097681"/>
                <a:ext cx="8181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7C0AC9-F701-47FA-A30C-D6122D660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79" y="2097681"/>
                <a:ext cx="818173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D79DFB5-DF52-45C1-A35B-754B460A8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485" y="3227713"/>
            <a:ext cx="8924512" cy="14514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AAEAE5-1AE7-4441-919C-A408564E6B5A}"/>
              </a:ext>
            </a:extLst>
          </p:cNvPr>
          <p:cNvSpPr txBox="1"/>
          <p:nvPr/>
        </p:nvSpPr>
        <p:spPr>
          <a:xfrm>
            <a:off x="47654" y="2603171"/>
            <a:ext cx="862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特征值相同（变换程度相同，只是变换方向不同）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9CD56-80A6-4D98-BE57-794DDCD7C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283" y="5293418"/>
            <a:ext cx="8486700" cy="13486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D7686D-E867-4D89-B7F5-3B545884D20C}"/>
              </a:ext>
            </a:extLst>
          </p:cNvPr>
          <p:cNvSpPr txBox="1"/>
          <p:nvPr/>
        </p:nvSpPr>
        <p:spPr>
          <a:xfrm>
            <a:off x="4551958" y="4744432"/>
            <a:ext cx="60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奇异值就是特征值开根，从大到小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3C457B7-89D7-436A-A067-ABC4EEAFF6D7}"/>
              </a:ext>
            </a:extLst>
          </p:cNvPr>
          <p:cNvCxnSpPr>
            <a:cxnSpLocks/>
          </p:cNvCxnSpPr>
          <p:nvPr/>
        </p:nvCxnSpPr>
        <p:spPr>
          <a:xfrm flipV="1">
            <a:off x="8030668" y="5358694"/>
            <a:ext cx="216024" cy="216024"/>
          </a:xfrm>
          <a:prstGeom prst="straightConnector1">
            <a:avLst/>
          </a:prstGeom>
          <a:noFill/>
          <a:ln w="952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1F9E9FB7-36DF-4A9C-9549-FFC89B81CCE8}"/>
              </a:ext>
            </a:extLst>
          </p:cNvPr>
          <p:cNvSpPr/>
          <p:nvPr/>
        </p:nvSpPr>
        <p:spPr>
          <a:xfrm>
            <a:off x="3203847" y="5681224"/>
            <a:ext cx="205781" cy="4320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929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11" grpId="0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884" y="256017"/>
            <a:ext cx="11492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线性代数告诉我们非满秩的矩阵就是奇异矩阵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但是并未提到某个衡量标准能够量化哪个矩阵更不满秩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或者更奇异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来看下面两个矩阵：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26" y="1287039"/>
            <a:ext cx="3295650" cy="1285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6884" y="2776297"/>
            <a:ext cx="114925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仔细观察上述两个矩阵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不难看出二者的秩都为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矩阵显得更奇异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因为其第三行只需要将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改成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秩就为一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秩越低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越奇异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为了追本溯源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奇异值分解后看看是不是有迹可循：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877" y="4021780"/>
            <a:ext cx="4886325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304" y="5656617"/>
            <a:ext cx="3857625" cy="74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665" y="2762188"/>
            <a:ext cx="8562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-1" y="0"/>
            <a:ext cx="12192001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华文新魏" panose="02010800040101010101" pitchFamily="2" charset="-122"/>
              </a:rPr>
              <a:t>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5.7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阶实对称矩阵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的特征值为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6,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3,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与特征值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对应的特征向量为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求与特征值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对应的特征向量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Solution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设与特征值</a:t>
            </a: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对应的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线性无关的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特征向量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为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 = 0, 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) = 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于是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p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宋体"/>
              </a:rPr>
              <a:t>是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+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 +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x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的基础解系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779838" y="1700213"/>
          <a:ext cx="1751012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公式" r:id="rId4" imgW="628770" imgH="819122" progId="Equation.3">
                  <p:embed/>
                </p:oleObj>
              </mc:Choice>
              <mc:Fallback>
                <p:oleObj name="公式" r:id="rId4" imgW="628770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700213"/>
                        <a:ext cx="1751012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0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EF03C8-6653-43FB-B8E5-85C3E6A77C51}"/>
              </a:ext>
            </a:extLst>
          </p:cNvPr>
          <p:cNvSpPr txBox="1"/>
          <p:nvPr/>
        </p:nvSpPr>
        <p:spPr>
          <a:xfrm>
            <a:off x="0" y="192081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奇异值分解有什么用？？？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402F56-05CE-4078-87E6-48886DD7A7FE}"/>
              </a:ext>
            </a:extLst>
          </p:cNvPr>
          <p:cNvSpPr txBox="1"/>
          <p:nvPr/>
        </p:nvSpPr>
        <p:spPr>
          <a:xfrm>
            <a:off x="2003826" y="1767594"/>
            <a:ext cx="6264696" cy="172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F2D509-6457-42EC-8380-C52BDF0F56AA}"/>
              </a:ext>
            </a:extLst>
          </p:cNvPr>
          <p:cNvSpPr txBox="1"/>
          <p:nvPr/>
        </p:nvSpPr>
        <p:spPr>
          <a:xfrm>
            <a:off x="1751798" y="170152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、减少储存空间（降维）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D5B5B1-0F35-4118-AE86-C792CFCB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81" y="2278514"/>
            <a:ext cx="1456419" cy="242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F5E93A9-6B02-4878-9DA8-709B13DF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79" y="2354690"/>
            <a:ext cx="95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9994D87-5B23-4230-9356-D4E29C414C2B}"/>
              </a:ext>
            </a:extLst>
          </p:cNvPr>
          <p:cNvCxnSpPr/>
          <p:nvPr/>
        </p:nvCxnSpPr>
        <p:spPr>
          <a:xfrm>
            <a:off x="5568222" y="3429721"/>
            <a:ext cx="2016224" cy="0"/>
          </a:xfrm>
          <a:prstGeom prst="straightConnector1">
            <a:avLst/>
          </a:prstGeom>
          <a:noFill/>
          <a:ln w="952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4A39FBA2-4969-4D3F-876C-BDBFED19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027" y="2344845"/>
            <a:ext cx="95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5BED85-42C4-476E-8B0E-2C397FDDF764}"/>
              </a:ext>
            </a:extLst>
          </p:cNvPr>
          <p:cNvSpPr txBox="1"/>
          <p:nvPr/>
        </p:nvSpPr>
        <p:spPr>
          <a:xfrm>
            <a:off x="3679755" y="2893312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要用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15x25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的矩阵表示？！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682E3F-83D9-4DEC-8C4E-C7104590BD14}"/>
              </a:ext>
            </a:extLst>
          </p:cNvPr>
          <p:cNvSpPr txBox="1"/>
          <p:nvPr/>
        </p:nvSpPr>
        <p:spPr>
          <a:xfrm>
            <a:off x="5964266" y="2893312"/>
            <a:ext cx="213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其实不用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44C6C-5CA4-4835-8049-E8B99DB8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475" y="2354690"/>
            <a:ext cx="95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88BC668-61B5-4FEA-89B0-423A08103242}"/>
              </a:ext>
            </a:extLst>
          </p:cNvPr>
          <p:cNvSpPr txBox="1"/>
          <p:nvPr/>
        </p:nvSpPr>
        <p:spPr>
          <a:xfrm>
            <a:off x="9073195" y="2631690"/>
            <a:ext cx="1365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只用三个向量，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 easy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D69A29-5D67-4C13-985A-68399C9D41B2}"/>
              </a:ext>
            </a:extLst>
          </p:cNvPr>
          <p:cNvSpPr txBox="1"/>
          <p:nvPr/>
        </p:nvSpPr>
        <p:spPr>
          <a:xfrm>
            <a:off x="83419" y="835471"/>
            <a:ext cx="12108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只举两个在机器学习中用的最多的，其他领域也有大用！</a:t>
            </a:r>
            <a:r>
              <a:rPr kumimoji="1"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eg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：数学之美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自然语言处理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C68DD3-F7F8-476D-959F-871EC5EA5653}"/>
              </a:ext>
            </a:extLst>
          </p:cNvPr>
          <p:cNvSpPr txBox="1"/>
          <p:nvPr/>
        </p:nvSpPr>
        <p:spPr>
          <a:xfrm>
            <a:off x="4871215" y="400926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怎么做到的！？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3F75AB-26CF-4842-82D1-BD796D7B0AA9}"/>
              </a:ext>
            </a:extLst>
          </p:cNvPr>
          <p:cNvSpPr/>
          <p:nvPr/>
        </p:nvSpPr>
        <p:spPr>
          <a:xfrm>
            <a:off x="184295" y="4990836"/>
            <a:ext cx="11559941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奇异值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σ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跟特征值类似，在矩阵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Σ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中也是从大到小排列，而且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σ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的减少特别的快，在很多情况下，前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10%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甚至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1%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的奇异值的和就占了全部的奇异值之和的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99%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以上了。也就是说，我们也可以用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大的奇异值来近似描述矩阵，于是：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517C3C-F24C-4398-AE5E-84F2030B63AE}"/>
              </a:ext>
            </a:extLst>
          </p:cNvPr>
          <p:cNvSpPr txBox="1"/>
          <p:nvPr/>
        </p:nvSpPr>
        <p:spPr>
          <a:xfrm>
            <a:off x="5206509" y="4455926"/>
            <a:ext cx="336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二八定律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37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  <p:bldP spid="12" grpId="0"/>
      <p:bldP spid="13" grpId="0"/>
      <p:bldP spid="14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31B6E5-71A7-4444-9679-FDA8BA3C3552}"/>
              </a:ext>
            </a:extLst>
          </p:cNvPr>
          <p:cNvSpPr txBox="1"/>
          <p:nvPr/>
        </p:nvSpPr>
        <p:spPr>
          <a:xfrm>
            <a:off x="4028804" y="5321824"/>
            <a:ext cx="6258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降维√         节省储存空间√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B495D6-39F9-4C4C-92E3-3EB3FCB1D86D}"/>
              </a:ext>
            </a:extLst>
          </p:cNvPr>
          <p:cNvSpPr/>
          <p:nvPr/>
        </p:nvSpPr>
        <p:spPr>
          <a:xfrm>
            <a:off x="211755" y="2826166"/>
            <a:ext cx="11790947" cy="2877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这三个矩阵相乘的结果将会是一个接近于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的矩阵，在这儿，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越接近于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，则相乘的结果越接近于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。而这三个矩阵的面积之和（在存储观点来说，矩阵面积越小，存储量就越小）要远远小于原始的矩阵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，我们如果想要压缩空间来表示原矩阵</a:t>
            </a:r>
            <a:r>
              <a:rPr kumimoji="1"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，我们存下这里的三个矩阵：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就好了。</a:t>
            </a:r>
            <a:endParaRPr kumimoji="1" lang="en-US" altLang="zh-CN" sz="2400" b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C13A35-095C-47DD-8B3D-ACD94A15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8" y="767443"/>
            <a:ext cx="4889274" cy="22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896776-285D-4247-99A0-0804B557E7F7}"/>
              </a:ext>
            </a:extLst>
          </p:cNvPr>
          <p:cNvSpPr txBox="1"/>
          <p:nvPr/>
        </p:nvSpPr>
        <p:spPr>
          <a:xfrm>
            <a:off x="253187" y="289665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我要对小黄人下手了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9E4C2-F46B-40BE-A779-35456E31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21" y="847124"/>
            <a:ext cx="2310036" cy="27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FD92F-76FC-4512-8A97-8D479B78FC9D}"/>
              </a:ext>
            </a:extLst>
          </p:cNvPr>
          <p:cNvSpPr txBox="1"/>
          <p:nvPr/>
        </p:nvSpPr>
        <p:spPr>
          <a:xfrm>
            <a:off x="2171109" y="1153620"/>
            <a:ext cx="171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原图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220A1C-1252-4C58-B886-13A591C6F9B5}"/>
              </a:ext>
            </a:extLst>
          </p:cNvPr>
          <p:cNvSpPr txBox="1"/>
          <p:nvPr/>
        </p:nvSpPr>
        <p:spPr>
          <a:xfrm>
            <a:off x="2029983" y="368173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r=10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4F69016-B06A-4B5C-83AA-AB41F8C0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05" y="3683415"/>
            <a:ext cx="2428852" cy="2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3D0ACF-EB43-436C-852F-20E5E6443D18}"/>
              </a:ext>
            </a:extLst>
          </p:cNvPr>
          <p:cNvSpPr txBox="1"/>
          <p:nvPr/>
        </p:nvSpPr>
        <p:spPr>
          <a:xfrm>
            <a:off x="6638495" y="937596"/>
            <a:ext cx="374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r=20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EB96842-BFFD-4850-A81F-E532859E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25" y="722955"/>
            <a:ext cx="2377329" cy="28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8AD295-B15A-42BB-8243-B64AE995339D}"/>
              </a:ext>
            </a:extLst>
          </p:cNvPr>
          <p:cNvSpPr/>
          <p:nvPr/>
        </p:nvSpPr>
        <p:spPr>
          <a:xfrm>
            <a:off x="6638495" y="3788743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r=30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0AB21D4-C8FD-42F5-9471-597D4325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95" y="3683414"/>
            <a:ext cx="2426493" cy="29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841157-7F50-4DB5-967B-ED0BCC1F56B8}"/>
              </a:ext>
            </a:extLst>
          </p:cNvPr>
          <p:cNvSpPr txBox="1"/>
          <p:nvPr/>
        </p:nvSpPr>
        <p:spPr>
          <a:xfrm>
            <a:off x="5636706" y="5533477"/>
            <a:ext cx="207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图片识别</a:t>
            </a:r>
          </a:p>
        </p:txBody>
      </p:sp>
    </p:spTree>
    <p:extLst>
      <p:ext uri="{BB962C8B-B14F-4D97-AF65-F5344CB8AC3E}">
        <p14:creationId xmlns:p14="http://schemas.microsoft.com/office/powerpoint/2010/main" val="362956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04B25-6610-4C77-A493-2817EFB6D93E}"/>
              </a:ext>
            </a:extLst>
          </p:cNvPr>
          <p:cNvSpPr txBox="1"/>
          <p:nvPr/>
        </p:nvSpPr>
        <p:spPr>
          <a:xfrm>
            <a:off x="1838425" y="428230"/>
            <a:ext cx="625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、降噪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D86CEB-B284-4A85-A5A9-0EB1DE1FBE85}"/>
              </a:ext>
            </a:extLst>
          </p:cNvPr>
          <p:cNvSpPr txBox="1"/>
          <p:nvPr/>
        </p:nvSpPr>
        <p:spPr>
          <a:xfrm>
            <a:off x="1720747" y="1456780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：二八定律中的八是个啥？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：在数据传输中，有噪声啊！八，极大可能是噪声引起的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0246BA-616A-4985-BFEC-C7D7469B00C5}"/>
              </a:ext>
            </a:extLst>
          </p:cNvPr>
          <p:cNvSpPr txBox="1"/>
          <p:nvPr/>
        </p:nvSpPr>
        <p:spPr>
          <a:xfrm>
            <a:off x="3601387" y="886962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还是那个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15x25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的黑白方块，不过，它变丑了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61584F-A526-4032-9EF0-43489C8B7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47" y="3261512"/>
            <a:ext cx="142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5575A9-888B-4828-BCCC-7A8F0BFECC30}"/>
              </a:ext>
            </a:extLst>
          </p:cNvPr>
          <p:cNvSpPr txBox="1"/>
          <p:nvPr/>
        </p:nvSpPr>
        <p:spPr>
          <a:xfrm>
            <a:off x="3088891" y="35419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噪声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993BDEB-787A-4B42-85D2-32176BD1873E}"/>
              </a:ext>
            </a:extLst>
          </p:cNvPr>
          <p:cNvCxnSpPr>
            <a:cxnSpLocks/>
          </p:cNvCxnSpPr>
          <p:nvPr/>
        </p:nvCxnSpPr>
        <p:spPr>
          <a:xfrm>
            <a:off x="3238021" y="4329860"/>
            <a:ext cx="1080120" cy="0"/>
          </a:xfrm>
          <a:prstGeom prst="straightConnector1">
            <a:avLst/>
          </a:prstGeom>
          <a:noFill/>
          <a:ln w="952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DA198BA-F71A-4BA9-892D-725EBBA3D7E5}"/>
              </a:ext>
            </a:extLst>
          </p:cNvPr>
          <p:cNvSpPr txBox="1"/>
          <p:nvPr/>
        </p:nvSpPr>
        <p:spPr>
          <a:xfrm>
            <a:off x="3238021" y="3895434"/>
            <a:ext cx="115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SVD</a:t>
            </a:r>
            <a:endParaRPr kumimoji="1"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1689FF-6126-4EBB-AC6F-AD03AC6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18" y="3007536"/>
            <a:ext cx="1866900" cy="284797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480885-FD56-43AC-83FA-EFAE96BD28F1}"/>
              </a:ext>
            </a:extLst>
          </p:cNvPr>
          <p:cNvCxnSpPr>
            <a:cxnSpLocks/>
          </p:cNvCxnSpPr>
          <p:nvPr/>
        </p:nvCxnSpPr>
        <p:spPr>
          <a:xfrm>
            <a:off x="6265683" y="4187821"/>
            <a:ext cx="2376264" cy="0"/>
          </a:xfrm>
          <a:prstGeom prst="straightConnector1">
            <a:avLst/>
          </a:prstGeom>
          <a:noFill/>
          <a:ln w="952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20E52E9-6DB2-443C-A0BC-D1CA28DD6B9D}"/>
              </a:ext>
            </a:extLst>
          </p:cNvPr>
          <p:cNvSpPr txBox="1"/>
          <p:nvPr/>
        </p:nvSpPr>
        <p:spPr>
          <a:xfrm>
            <a:off x="6183102" y="3711200"/>
            <a:ext cx="303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很明显，前三个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614C20-307F-4C7E-852F-960446002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873"/>
          <a:stretch/>
        </p:blipFill>
        <p:spPr>
          <a:xfrm>
            <a:off x="6187757" y="2676941"/>
            <a:ext cx="4486275" cy="58457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36876CE-C25B-4A18-8197-6F2CF064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158" y="3417675"/>
            <a:ext cx="142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FA65EB9-0E60-43A3-8F70-155287C19B3C}"/>
              </a:ext>
            </a:extLst>
          </p:cNvPr>
          <p:cNvSpPr txBox="1"/>
          <p:nvPr/>
        </p:nvSpPr>
        <p:spPr>
          <a:xfrm>
            <a:off x="7921867" y="5920492"/>
            <a:ext cx="33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就变好看了噻</a:t>
            </a:r>
          </a:p>
        </p:txBody>
      </p:sp>
    </p:spTree>
    <p:extLst>
      <p:ext uri="{BB962C8B-B14F-4D97-AF65-F5344CB8AC3E}">
        <p14:creationId xmlns:p14="http://schemas.microsoft.com/office/powerpoint/2010/main" val="2816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299411" y="26988"/>
            <a:ext cx="9760016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 eaLnBrk="1" hangingPunct="1"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因此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,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与特征值</a:t>
            </a:r>
            <a:r>
              <a:rPr kumimoji="0" lang="zh-CN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= 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对应的特征向量为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/>
              <a:ea typeface="宋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其中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k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 , </a:t>
            </a: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k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  <a:sym typeface="Symbol" panose="05050102010706020507" pitchFamily="18" charset="2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不全为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宋体"/>
              </a:rPr>
              <a:t>0.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915516"/>
              </p:ext>
            </p:extLst>
          </p:nvPr>
        </p:nvGraphicFramePr>
        <p:xfrm>
          <a:off x="3316188" y="229118"/>
          <a:ext cx="4383039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公式" r:id="rId4" imgW="1638252" imgH="819122" progId="Equation.3">
                  <p:embed/>
                </p:oleObj>
              </mc:Choice>
              <mc:Fallback>
                <p:oleObj name="公式" r:id="rId4" imgW="16382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188" y="229118"/>
                        <a:ext cx="4383039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066378"/>
              </p:ext>
            </p:extLst>
          </p:nvPr>
        </p:nvGraphicFramePr>
        <p:xfrm>
          <a:off x="2072739" y="3287212"/>
          <a:ext cx="6320931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公式" r:id="rId6" imgW="2409645" imgH="819122" progId="Equation.3">
                  <p:embed/>
                </p:oleObj>
              </mc:Choice>
              <mc:Fallback>
                <p:oleObj name="公式" r:id="rId6" imgW="240964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739" y="3287212"/>
                        <a:ext cx="6320931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83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07565"/>
            <a:ext cx="12192000" cy="433349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对于实对称矩阵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的对应于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重数为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的特征值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必存在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d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个线性无关的特征向量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它们就是齐次线性方程组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-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)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x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 =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0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的基础解系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</a:p>
          <a:p>
            <a:pPr marL="800100" marR="0" lvl="1" indent="-342900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将其单位正交化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就得到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的对应于特征值的两两正交的单位特征向量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再由定理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5.2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知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阶实对称矩阵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A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必存在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n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个两两正交的单位特征向量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以它们为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列向量构成矩阵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则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是正交矩阵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以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P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的列向量作为坐标轴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称为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主轴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二次型有最简单的形式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于是有下面的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</a:rPr>
              <a:t>主轴定理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/>
              </a:rPr>
              <a:t>.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0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08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设计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3722</Words>
  <Application>Microsoft Office PowerPoint</Application>
  <PresentationFormat>宽屏</PresentationFormat>
  <Paragraphs>521</Paragraphs>
  <Slides>73</Slides>
  <Notes>64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等线</vt:lpstr>
      <vt:lpstr>黑体</vt:lpstr>
      <vt:lpstr>华文楷体</vt:lpstr>
      <vt:lpstr>华文细黑</vt:lpstr>
      <vt:lpstr>华文新魏</vt:lpstr>
      <vt:lpstr>华文行楷</vt:lpstr>
      <vt:lpstr>宋体</vt:lpstr>
      <vt:lpstr>微软雅黑</vt:lpstr>
      <vt:lpstr>Arial</vt:lpstr>
      <vt:lpstr>Cambria Math</vt:lpstr>
      <vt:lpstr>Symbol</vt:lpstr>
      <vt:lpstr>Tahoma</vt:lpstr>
      <vt:lpstr>Times New Roman</vt:lpstr>
      <vt:lpstr>Wingdings</vt:lpstr>
      <vt:lpstr>Office 主题​​</vt:lpstr>
      <vt:lpstr>Equation.DSMT4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汝德 杨</dc:creator>
  <cp:lastModifiedBy>huihui</cp:lastModifiedBy>
  <cp:revision>132</cp:revision>
  <dcterms:created xsi:type="dcterms:W3CDTF">2022-11-22T06:29:53Z</dcterms:created>
  <dcterms:modified xsi:type="dcterms:W3CDTF">2024-11-26T17:15:34Z</dcterms:modified>
</cp:coreProperties>
</file>